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115"/>
  </p:handoutMasterIdLst>
  <p:sldIdLst>
    <p:sldId id="312" r:id="rId3"/>
    <p:sldId id="313" r:id="rId5"/>
    <p:sldId id="655" r:id="rId6"/>
    <p:sldId id="656" r:id="rId7"/>
    <p:sldId id="658" r:id="rId8"/>
    <p:sldId id="659" r:id="rId9"/>
    <p:sldId id="660" r:id="rId10"/>
    <p:sldId id="661" r:id="rId11"/>
    <p:sldId id="662" r:id="rId12"/>
    <p:sldId id="663" r:id="rId13"/>
    <p:sldId id="669" r:id="rId14"/>
    <p:sldId id="664" r:id="rId15"/>
    <p:sldId id="665" r:id="rId16"/>
    <p:sldId id="666" r:id="rId17"/>
    <p:sldId id="667" r:id="rId18"/>
    <p:sldId id="657" r:id="rId19"/>
    <p:sldId id="668" r:id="rId20"/>
    <p:sldId id="473" r:id="rId21"/>
    <p:sldId id="540" r:id="rId22"/>
    <p:sldId id="541" r:id="rId23"/>
    <p:sldId id="539" r:id="rId24"/>
    <p:sldId id="542" r:id="rId25"/>
    <p:sldId id="670" r:id="rId26"/>
    <p:sldId id="671" r:id="rId27"/>
    <p:sldId id="672" r:id="rId28"/>
    <p:sldId id="673" r:id="rId29"/>
    <p:sldId id="674" r:id="rId30"/>
    <p:sldId id="590" r:id="rId31"/>
    <p:sldId id="543" r:id="rId32"/>
    <p:sldId id="675" r:id="rId33"/>
    <p:sldId id="545" r:id="rId34"/>
    <p:sldId id="546" r:id="rId35"/>
    <p:sldId id="676" r:id="rId36"/>
    <p:sldId id="548" r:id="rId37"/>
    <p:sldId id="549" r:id="rId38"/>
    <p:sldId id="684" r:id="rId39"/>
    <p:sldId id="677" r:id="rId40"/>
    <p:sldId id="678" r:id="rId41"/>
    <p:sldId id="553" r:id="rId42"/>
    <p:sldId id="679" r:id="rId43"/>
    <p:sldId id="680" r:id="rId44"/>
    <p:sldId id="681" r:id="rId45"/>
    <p:sldId id="682" r:id="rId46"/>
    <p:sldId id="683" r:id="rId47"/>
    <p:sldId id="559" r:id="rId48"/>
    <p:sldId id="557" r:id="rId49"/>
    <p:sldId id="685" r:id="rId50"/>
    <p:sldId id="686" r:id="rId51"/>
    <p:sldId id="687" r:id="rId52"/>
    <p:sldId id="560" r:id="rId53"/>
    <p:sldId id="602" r:id="rId54"/>
    <p:sldId id="561" r:id="rId55"/>
    <p:sldId id="592" r:id="rId56"/>
    <p:sldId id="688" r:id="rId57"/>
    <p:sldId id="754" r:id="rId58"/>
    <p:sldId id="689" r:id="rId59"/>
    <p:sldId id="755" r:id="rId60"/>
    <p:sldId id="756" r:id="rId61"/>
    <p:sldId id="757" r:id="rId62"/>
    <p:sldId id="758" r:id="rId63"/>
    <p:sldId id="830" r:id="rId64"/>
    <p:sldId id="759" r:id="rId65"/>
    <p:sldId id="831" r:id="rId66"/>
    <p:sldId id="832" r:id="rId67"/>
    <p:sldId id="833" r:id="rId68"/>
    <p:sldId id="562" r:id="rId69"/>
    <p:sldId id="595" r:id="rId70"/>
    <p:sldId id="563" r:id="rId71"/>
    <p:sldId id="564" r:id="rId72"/>
    <p:sldId id="591" r:id="rId73"/>
    <p:sldId id="800" r:id="rId74"/>
    <p:sldId id="597" r:id="rId75"/>
    <p:sldId id="566" r:id="rId76"/>
    <p:sldId id="801" r:id="rId77"/>
    <p:sldId id="567" r:id="rId78"/>
    <p:sldId id="568" r:id="rId79"/>
    <p:sldId id="570" r:id="rId80"/>
    <p:sldId id="569" r:id="rId81"/>
    <p:sldId id="575" r:id="rId82"/>
    <p:sldId id="571" r:id="rId83"/>
    <p:sldId id="819" r:id="rId84"/>
    <p:sldId id="820" r:id="rId85"/>
    <p:sldId id="572" r:id="rId86"/>
    <p:sldId id="576" r:id="rId87"/>
    <p:sldId id="578" r:id="rId88"/>
    <p:sldId id="579" r:id="rId89"/>
    <p:sldId id="581" r:id="rId90"/>
    <p:sldId id="582" r:id="rId91"/>
    <p:sldId id="583" r:id="rId92"/>
    <p:sldId id="859" r:id="rId93"/>
    <p:sldId id="860" r:id="rId94"/>
    <p:sldId id="861" r:id="rId95"/>
    <p:sldId id="862" r:id="rId96"/>
    <p:sldId id="863" r:id="rId97"/>
    <p:sldId id="864" r:id="rId98"/>
    <p:sldId id="865" r:id="rId99"/>
    <p:sldId id="866" r:id="rId100"/>
    <p:sldId id="867" r:id="rId101"/>
    <p:sldId id="868" r:id="rId102"/>
    <p:sldId id="869" r:id="rId103"/>
    <p:sldId id="870" r:id="rId104"/>
    <p:sldId id="874" r:id="rId105"/>
    <p:sldId id="875" r:id="rId106"/>
    <p:sldId id="876" r:id="rId107"/>
    <p:sldId id="877" r:id="rId108"/>
    <p:sldId id="878" r:id="rId109"/>
    <p:sldId id="879" r:id="rId110"/>
    <p:sldId id="880" r:id="rId111"/>
    <p:sldId id="871" r:id="rId112"/>
    <p:sldId id="872" r:id="rId113"/>
    <p:sldId id="873" r:id="rId114"/>
  </p:sldIdLst>
  <p:sldSz cx="12192000" cy="6858000"/>
  <p:notesSz cx="6858000" cy="9144000"/>
  <p:embeddedFontLst>
    <p:embeddedFont>
      <p:font typeface="PingFang SC" panose="020B0400000000000000" pitchFamily="34" charset="-122"/>
      <p:regular r:id="rId119"/>
    </p:embeddedFont>
  </p:embeddedFontLst>
  <p:custDataLst>
    <p:tags r:id="rId120"/>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969696"/>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8" autoAdjust="0"/>
    <p:restoredTop sz="92824" autoAdjust="0"/>
  </p:normalViewPr>
  <p:slideViewPr>
    <p:cSldViewPr snapToGrid="0">
      <p:cViewPr varScale="1">
        <p:scale>
          <a:sx n="105" d="100"/>
          <a:sy n="105" d="100"/>
        </p:scale>
        <p:origin x="1200" y="18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0" Type="http://schemas.openxmlformats.org/officeDocument/2006/relationships/tags" Target="tags/tag1.xml"/><Relationship Id="rId12" Type="http://schemas.openxmlformats.org/officeDocument/2006/relationships/slide" Target="slides/slide9.xml"/><Relationship Id="rId119" Type="http://schemas.openxmlformats.org/officeDocument/2006/relationships/font" Target="fonts/font1.fntdata"/><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handoutMaster" Target="handoutMasters/handoutMaster1.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383418-0F24-495E-A4E9-0E9FB8F7AF1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27F948-AAFB-41C7-BB5A-783B8857BDF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94794771-2E61-498A-A6BD-6F19FA32D2BF}"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hyperlink" Target="https://gitee.com/baomidou/mybatis-plus-samples" TargetMode="External"/><Relationship Id="rId3" Type="http://schemas.openxmlformats.org/officeDocument/2006/relationships/hyperlink" Target="https://www.imooc.com/learn/1130" TargetMode="External"/><Relationship Id="rId2" Type="http://schemas.openxmlformats.org/officeDocument/2006/relationships/image" Target="../media/image13.png"/><Relationship Id="rId1" Type="http://schemas.openxmlformats.org/officeDocument/2006/relationships/hyperlink" Target="https://mp.baomidou.com/" TargetMode="Externa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xml"/><Relationship Id="rId1" Type="http://schemas.openxmlformats.org/officeDocument/2006/relationships/hyperlink" Target="https://docs.spring.io/spring-data/elasticsearch/docs/4.2.0/reference/html/" TargetMode="Externa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image" Target="../media/image11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xml"/><Relationship Id="rId1" Type="http://schemas.openxmlformats.org/officeDocument/2006/relationships/image" Target="../media/image115.png"/></Relationships>
</file>

<file path=ppt/slides/_rels/slide104.xml.rels><?xml version="1.0" encoding="UTF-8" standalone="yes"?>
<Relationships xmlns="http://schemas.openxmlformats.org/package/2006/relationships"><Relationship Id="rId5" Type="http://schemas.openxmlformats.org/officeDocument/2006/relationships/notesSlide" Target="../notesSlides/notesSlide104.xml"/><Relationship Id="rId4" Type="http://schemas.openxmlformats.org/officeDocument/2006/relationships/slideLayout" Target="../slideLayouts/slideLayout1.xml"/><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hyperlink" Target="https://developer.aliyun.com/article/772557" TargetMode="Externa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1.xml"/><Relationship Id="rId2" Type="http://schemas.openxmlformats.org/officeDocument/2006/relationships/image" Target="../media/image118.jpeg"/><Relationship Id="rId1" Type="http://schemas.openxmlformats.org/officeDocument/2006/relationships/hyperlink" Target="https://developer.aliyun.com/article/772557" TargetMode="External"/></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106.xml"/><Relationship Id="rId3" Type="http://schemas.openxmlformats.org/officeDocument/2006/relationships/slideLayout" Target="../slideLayouts/slideLayout1.xml"/><Relationship Id="rId2" Type="http://schemas.openxmlformats.org/officeDocument/2006/relationships/image" Target="../media/image119.png"/><Relationship Id="rId1" Type="http://schemas.openxmlformats.org/officeDocument/2006/relationships/hyperlink" Target="https://developer.aliyun.com/article/772557" TargetMode="External"/></Relationships>
</file>

<file path=ppt/slides/_rels/slide107.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slideLayout" Target="../slideLayouts/slideLayout1.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hyperlink" Target="https://developer.aliyun.com/article/772557" TargetMode="External"/></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1.xml"/><Relationship Id="rId2" Type="http://schemas.openxmlformats.org/officeDocument/2006/relationships/image" Target="../media/image122.png"/><Relationship Id="rId1" Type="http://schemas.openxmlformats.org/officeDocument/2006/relationships/hyperlink" Target="https://developer.aliyun.com/article/772557" TargetMode="Externa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image" Target="../media/image124.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1.xml"/><Relationship Id="rId2" Type="http://schemas.openxmlformats.org/officeDocument/2006/relationships/image" Target="../media/image125.png"/><Relationship Id="rId1" Type="http://schemas.openxmlformats.org/officeDocument/2006/relationships/image" Target="../media/image9.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hyperlink" Target="https://mp.baomidou.com/guide/crud-interface.html#service-crud-%E6%8E%A5%E5%8F%A3"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hyperlink" Target="https://mp.baomidou.com/guide/wrapper.html#abstractwrapper" TargetMode="Externa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9.GIF"/><Relationship Id="rId1" Type="http://schemas.openxmlformats.org/officeDocument/2006/relationships/hyperlink" Target="https://baomidou.com/pages/ba5b24/#&#21151;&#33021;" TargetMode="Externa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0.GIF"/><Relationship Id="rId1" Type="http://schemas.openxmlformats.org/officeDocument/2006/relationships/hyperlink" Target="https://baomidou.com/pages/ba5b24/#&#21151;&#33021;" TargetMode="Externa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hyperlink" Target="https://gitee.com/buptnetwork/spring-transaction-demo" TargetMode="Externa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hyperlink" Target="https://gitee.com/buptnetwork/spring-transaction-demo" TargetMode="Externa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hyperlink" Target="https://gitee.com/buptnetwork/spring-transaction-demo" TargetMode="Externa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hyperlink" Target="https://gitee.com/buptnetwork/spring-transaction-demo" TargetMode="Externa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hyperlink" Target="https://gitee.com/buptnetwork/spring-transaction-demo" TargetMode="External"/><Relationship Id="rId2" Type="http://schemas.openxmlformats.org/officeDocument/2006/relationships/image" Target="../media/image40.pn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xml"/><Relationship Id="rId4" Type="http://schemas.openxmlformats.org/officeDocument/2006/relationships/hyperlink" Target="https://gitee.com/buptnetwork/spring-transaction-demo" TargetMode="Externa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hyperlink" Target="https://gitee.com/buptnetwork/spring-transaction-demo" TargetMode="External"/><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1.xml"/><Relationship Id="rId4" Type="http://schemas.openxmlformats.org/officeDocument/2006/relationships/hyperlink" Target="https://gitee.com/buptnetwork/spring-transaction-demo" TargetMode="Externa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55.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61.png"/><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xml"/><Relationship Id="rId3" Type="http://schemas.openxmlformats.org/officeDocument/2006/relationships/hyperlink" Target="https://gitee.com/baomidou/mybatis-plus-samples" TargetMode="External"/><Relationship Id="rId2" Type="http://schemas.openxmlformats.org/officeDocument/2006/relationships/image" Target="../media/image66.png"/><Relationship Id="rId1" Type="http://schemas.openxmlformats.org/officeDocument/2006/relationships/hyperlink" Target="https://baomidou.com/pages/0d93c0/#_2-&#22312;&#23454;&#20307;&#31867;&#30340;&#23383;&#27573;&#19978;&#21152;&#19978;-version&#27880;&#35299;" TargetMode="External"/></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1.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hyperlink" Target="https://baomidou.com/pages/0d93c0/#_2-&#22312;&#23454;&#20307;&#31867;&#30340;&#23383;&#27573;&#19978;&#21152;&#19978;-version&#27880;&#35299;" TargetMode="Externa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hyperlink" Target="https://mybatis.org/mybatis-3/" TargetMode="Externa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hyperlink" Target="https://www.infoq.cn/article/2urzLXGzykx0VmYYVekO"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hyperlink" Target="https://www.kancloud.cn/tracy5546/dynamic-datasource/2264611" TargetMode="Externa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hyperlink" Target="https://www.kancloud.cn/tracy5546/dynamic-datasource/2264611" TargetMode="Externa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hyperlink" Target="https://www.kancloud.cn/tracy5546/dynamic-datasource/2264611" TargetMode="Externa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xml"/><Relationship Id="rId2" Type="http://schemas.openxmlformats.org/officeDocument/2006/relationships/image" Target="../media/image75.png"/><Relationship Id="rId1" Type="http://schemas.openxmlformats.org/officeDocument/2006/relationships/hyperlink" Target="https://www.kancloud.cn/tracy5546/dynamic-datasource/2264611"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tiff"/></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1.xml"/><Relationship Id="rId3" Type="http://schemas.openxmlformats.org/officeDocument/2006/relationships/image" Target="../media/image76.png"/><Relationship Id="rId2" Type="http://schemas.openxmlformats.org/officeDocument/2006/relationships/hyperlink" Target="https://gitee.com/buptnetwork/spring-sharding-demo" TargetMode="External"/><Relationship Id="rId1" Type="http://schemas.openxmlformats.org/officeDocument/2006/relationships/hyperlink" Target="https://shardingsphere.apache.org/document/legacy/3.x/document/cn/features/read-write-split/" TargetMode="Externa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xml"/><Relationship Id="rId2" Type="http://schemas.openxmlformats.org/officeDocument/2006/relationships/image" Target="../media/image77.png"/><Relationship Id="rId1" Type="http://schemas.openxmlformats.org/officeDocument/2006/relationships/hyperlink" Target="https://shardingsphere.apache.org/document/legacy/3.x/document/cn/features/read-write-split/" TargetMode="Externa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hyperlink" Target="https://shardingsphere.apache.org/document/legacy/3.x/document/cn/features/read-write-split/" TargetMode="Externa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hyperlink" Target="https://shardingsphere.apache.org/document/legacy/3.x/document/cn/features/read-write-split/" TargetMode="Externa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1.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hyperlink" Target="https://shardingsphere.apache.org/document/legacy/3.x/document/cn/features/read-write-split/" TargetMode="External"/></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slideLayout" Target="../slideLayouts/slideLayout1.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hyperlink" Target="https://shardingsphere.apache.org/document/legacy/3.x/document/cn/features/read-write-split/" TargetMode="Externa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xml"/><Relationship Id="rId2" Type="http://schemas.openxmlformats.org/officeDocument/2006/relationships/image" Target="../media/image3.tiff"/><Relationship Id="rId1" Type="http://schemas.openxmlformats.org/officeDocument/2006/relationships/image" Target="../media/image2.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image" Target="../media/image8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1.xml"/><Relationship Id="rId2" Type="http://schemas.openxmlformats.org/officeDocument/2006/relationships/image" Target="../media/image89.png"/><Relationship Id="rId1" Type="http://schemas.openxmlformats.org/officeDocument/2006/relationships/hyperlink" Target="https://shardingsphere.apache.org/document/current/cn/overview/" TargetMode="Externa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1.xml"/><Relationship Id="rId2" Type="http://schemas.openxmlformats.org/officeDocument/2006/relationships/image" Target="../media/image90.png"/><Relationship Id="rId1" Type="http://schemas.openxmlformats.org/officeDocument/2006/relationships/hyperlink" Target="https://shardingsphere.apache.org/document/current/cn/overview/" TargetMode="Externa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1.xml"/><Relationship Id="rId2" Type="http://schemas.openxmlformats.org/officeDocument/2006/relationships/hyperlink" Target="https://shardingsphere.apache.org/document/current/cn/overview/" TargetMode="External"/><Relationship Id="rId1" Type="http://schemas.openxmlformats.org/officeDocument/2006/relationships/image" Target="../media/image91.png"/></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74.xml"/><Relationship Id="rId7"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hyperlink" Target="https://shardingsphere.apache.org/document/current/cn/user-manual/shardingsphere-jdbc/spring-boot-starter/rules/readwrite-splitting/" TargetMode="External"/><Relationship Id="rId4" Type="http://schemas.openxmlformats.org/officeDocument/2006/relationships/hyperlink" Target="https://shardingsphere.apache.org/document/current/cn/user-manual/shardingsphere-jdbc/spring-boot-starter/rules/sharding/" TargetMode="External"/><Relationship Id="rId3" Type="http://schemas.openxmlformats.org/officeDocument/2006/relationships/hyperlink" Target="https://shardingsphere.apache.org/document/current/cn/user-manual/shardingsphere-jdbc/spring-boot-starter/data-source/" TargetMode="External"/><Relationship Id="rId2" Type="http://schemas.openxmlformats.org/officeDocument/2006/relationships/hyperlink" Target="https://shardingsphere.apache.org/document/current/cn/user-manual/shardingsphere-jdbc/spring-boot-starter/mode/" TargetMode="External"/><Relationship Id="rId1" Type="http://schemas.openxmlformats.org/officeDocument/2006/relationships/hyperlink" Target="https://shardingsphere.apache.org/document/current/cn/user-manual/shardingsphere-jdbc/spring-boot-starter/" TargetMode="External"/></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1.xml"/><Relationship Id="rId3" Type="http://schemas.openxmlformats.org/officeDocument/2006/relationships/image" Target="../media/image94.png"/><Relationship Id="rId2" Type="http://schemas.openxmlformats.org/officeDocument/2006/relationships/hyperlink" Target="https://gitee.com/buptnetwork/spring-sharding-demo" TargetMode="External"/><Relationship Id="rId1" Type="http://schemas.openxmlformats.org/officeDocument/2006/relationships/image" Target="../media/image93.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1.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hyperlink" Target="https://gitee.com/buptnetwork/spring-sharding-demo" TargetMode="External"/></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1.xml"/><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hyperlink" Target="https://gitee.com/buptnetwork/spring-sharding-demo" TargetMode="Externa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slideLayout" Target="../slideLayouts/slideLayout1.xml"/><Relationship Id="rId3" Type="http://schemas.openxmlformats.org/officeDocument/2006/relationships/image" Target="../media/image96.png"/><Relationship Id="rId2" Type="http://schemas.openxmlformats.org/officeDocument/2006/relationships/image" Target="../media/image98.png"/><Relationship Id="rId1" Type="http://schemas.openxmlformats.org/officeDocument/2006/relationships/hyperlink" Target="https://gitee.com/buptnetwork/spring-sharding-demo" TargetMode="External"/></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slideLayout" Target="../slideLayouts/slideLayout1.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hyperlink" Target="https://gitee.com/buptnetwork/spring-sharding-demo"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1.xml"/><Relationship Id="rId2" Type="http://schemas.openxmlformats.org/officeDocument/2006/relationships/image" Target="../media/image101.png"/><Relationship Id="rId1" Type="http://schemas.openxmlformats.org/officeDocument/2006/relationships/hyperlink" Target="https://gitee.com/buptnetwork/spring-sharding-demo" TargetMode="External"/></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1.xml"/><Relationship Id="rId3" Type="http://schemas.openxmlformats.org/officeDocument/2006/relationships/hyperlink" Target="https://shardingsphere.apache.org/document/current/cn/features/sharding/concept/key-generator/" TargetMode="External"/><Relationship Id="rId2" Type="http://schemas.openxmlformats.org/officeDocument/2006/relationships/hyperlink" Target="https://gitee.com/buptnetwork/spring-sharding-demo" TargetMode="External"/><Relationship Id="rId1" Type="http://schemas.openxmlformats.org/officeDocument/2006/relationships/image" Target="../media/image102.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1.xml"/><Relationship Id="rId3" Type="http://schemas.openxmlformats.org/officeDocument/2006/relationships/hyperlink" Target="https://shardingsphere.apache.org/document/current/cn/features/sharding/concept/key-generator/" TargetMode="External"/><Relationship Id="rId2" Type="http://schemas.openxmlformats.org/officeDocument/2006/relationships/hyperlink" Target="https://gitee.com/buptnetwork/spring-sharding-demo" TargetMode="External"/><Relationship Id="rId1" Type="http://schemas.openxmlformats.org/officeDocument/2006/relationships/image" Target="../media/image103.png"/></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3.xml"/><Relationship Id="rId5" Type="http://schemas.openxmlformats.org/officeDocument/2006/relationships/slideLayout" Target="../slideLayouts/slideLayout1.xml"/><Relationship Id="rId4" Type="http://schemas.openxmlformats.org/officeDocument/2006/relationships/image" Target="../media/image104.png"/><Relationship Id="rId3" Type="http://schemas.openxmlformats.org/officeDocument/2006/relationships/hyperlink" Target="https://shardingsphere.apache.org/document/current/cn/user-manual/shardingsphere-jdbc/builtin-algorithm/sharding/" TargetMode="External"/><Relationship Id="rId2" Type="http://schemas.openxmlformats.org/officeDocument/2006/relationships/hyperlink" Target="https://shardingsphere.apache.org/document/current/cn/features/sharding/concept/table/" TargetMode="External"/><Relationship Id="rId1" Type="http://schemas.openxmlformats.org/officeDocument/2006/relationships/hyperlink" Target="https://gitee.com/buptnetwork/spring-sharding-demo" TargetMode="Externa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1.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hyperlink" Target="https://gitee.com/buptnetwork/spring-sharding-demo"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hyperlink" Target="https://shardingsphere.apache.org/document/current/cn/features/sharding/concept/table/" TargetMode="External"/></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1.xml"/><Relationship Id="rId2" Type="http://schemas.openxmlformats.org/officeDocument/2006/relationships/hyperlink" Target="https://shardingsphere.apache.org/document/current/cn/user-manual/shardingsphere-jdbc/builtin-algorithm/sharding/" TargetMode="External"/><Relationship Id="rId1" Type="http://schemas.openxmlformats.org/officeDocument/2006/relationships/hyperlink" Target="https://shardingsphere.apache.org/document/current/cn/features/sharding/concept/sharding/"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image" Target="../media/image4.tiff"/></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1.xml"/><Relationship Id="rId3" Type="http://schemas.openxmlformats.org/officeDocument/2006/relationships/image" Target="../media/image107.png"/><Relationship Id="rId2" Type="http://schemas.openxmlformats.org/officeDocument/2006/relationships/hyperlink" Target="https://www.runoob.com/mongodb/mongodb-tutorial.html" TargetMode="External"/><Relationship Id="rId1" Type="http://schemas.openxmlformats.org/officeDocument/2006/relationships/image" Target="../media/image5.tif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image" Target="../media/image6.tiff"/></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1.xml"/><Relationship Id="rId2" Type="http://schemas.openxmlformats.org/officeDocument/2006/relationships/image" Target="../media/image109.png"/><Relationship Id="rId1" Type="http://schemas.openxmlformats.org/officeDocument/2006/relationships/image" Target="../media/image108.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1.xml"/><Relationship Id="rId2" Type="http://schemas.openxmlformats.org/officeDocument/2006/relationships/image" Target="../media/image110.png"/><Relationship Id="rId1" Type="http://schemas.openxmlformats.org/officeDocument/2006/relationships/hyperlink" Target="https://docs.spring.io/spring-data/mongodb/docs/3.2.0/reference/html/#mongodb-getting-started" TargetMode="Externa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xml"/><Relationship Id="rId1" Type="http://schemas.openxmlformats.org/officeDocument/2006/relationships/hyperlink" Target="https://docs.spring.io/spring-data/mongodb/docs/3.2.0/reference/html/#mongodb-getting-started" TargetMode="Externa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image" Target="../media/image111.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image" Target="../media/image7.tif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image" Target="../media/image8.tiff"/></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1.xml"/><Relationship Id="rId2" Type="http://schemas.openxmlformats.org/officeDocument/2006/relationships/image" Target="../media/image112.png"/><Relationship Id="rId1" Type="http://schemas.openxmlformats.org/officeDocument/2006/relationships/hyperlink" Target="https://docs.spring.io/spring-data/elasticsearch/docs/4.2.0/referenc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246188"/>
            <a:ext cx="12192000"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p:cNvSpPr txBox="1"/>
          <p:nvPr/>
        </p:nvSpPr>
        <p:spPr>
          <a:xfrm>
            <a:off x="1728789" y="2525714"/>
            <a:ext cx="8734425" cy="769441"/>
          </a:xfrm>
          <a:prstGeom prst="rect">
            <a:avLst/>
          </a:prstGeom>
          <a:noFill/>
        </p:spPr>
        <p:txBody>
          <a:bodyPr>
            <a:spAutoFit/>
          </a:bodyPr>
          <a:lstStyle/>
          <a:p>
            <a:pPr algn="ctr" eaLnBrk="1" fontAlgn="auto" hangingPunct="1">
              <a:spcBef>
                <a:spcPts val="0"/>
              </a:spcBef>
              <a:spcAft>
                <a:spcPts val="0"/>
              </a:spcAft>
              <a:defRPr/>
            </a:pPr>
            <a:r>
              <a:rPr lang="en-US" altLang="zh-CN" sz="4400" dirty="0">
                <a:solidFill>
                  <a:schemeClr val="bg1"/>
                </a:solidFill>
                <a:latin typeface="+mn-ea"/>
                <a:ea typeface="+mn-ea"/>
              </a:rPr>
              <a:t>Web</a:t>
            </a:r>
            <a:r>
              <a:rPr lang="zh-CN" altLang="en-US" sz="4400" dirty="0">
                <a:solidFill>
                  <a:schemeClr val="bg1"/>
                </a:solidFill>
                <a:latin typeface="+mn-ea"/>
                <a:ea typeface="+mn-ea"/>
              </a:rPr>
              <a:t>后端开发技术</a:t>
            </a:r>
            <a:endParaRPr lang="zh-CN" altLang="en-US" sz="4400" dirty="0">
              <a:solidFill>
                <a:schemeClr val="bg1"/>
              </a:solidFill>
              <a:latin typeface="+mn-ea"/>
              <a:ea typeface="+mn-ea"/>
            </a:endParaRPr>
          </a:p>
        </p:txBody>
      </p:sp>
      <p:sp>
        <p:nvSpPr>
          <p:cNvPr id="4" name="任意多边形 3"/>
          <p:cNvSpPr/>
          <p:nvPr/>
        </p:nvSpPr>
        <p:spPr>
          <a:xfrm>
            <a:off x="2057401" y="1957389"/>
            <a:ext cx="8088313" cy="2419351"/>
          </a:xfrm>
          <a:custGeom>
            <a:avLst/>
            <a:gdLst>
              <a:gd name="connsiteX0" fmla="*/ 2728913 w 8086725"/>
              <a:gd name="connsiteY0" fmla="*/ 0 h 2628900"/>
              <a:gd name="connsiteX1" fmla="*/ 14288 w 8086725"/>
              <a:gd name="connsiteY1" fmla="*/ 0 h 2628900"/>
              <a:gd name="connsiteX2" fmla="*/ 0 w 8086725"/>
              <a:gd name="connsiteY2" fmla="*/ 2621757 h 2628900"/>
              <a:gd name="connsiteX3" fmla="*/ 8086725 w 8086725"/>
              <a:gd name="connsiteY3" fmla="*/ 2628900 h 2628900"/>
              <a:gd name="connsiteX4" fmla="*/ 8065294 w 8086725"/>
              <a:gd name="connsiteY4" fmla="*/ 7144 h 2628900"/>
              <a:gd name="connsiteX5" fmla="*/ 5200650 w 8086725"/>
              <a:gd name="connsiteY5"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2628900">
                <a:moveTo>
                  <a:pt x="2728913" y="0"/>
                </a:moveTo>
                <a:lnTo>
                  <a:pt x="14288" y="0"/>
                </a:lnTo>
                <a:cubicBezTo>
                  <a:pt x="9525" y="873919"/>
                  <a:pt x="4763" y="1747838"/>
                  <a:pt x="0" y="2621757"/>
                </a:cubicBezTo>
                <a:lnTo>
                  <a:pt x="8086725" y="2628900"/>
                </a:lnTo>
                <a:lnTo>
                  <a:pt x="8065294" y="7144"/>
                </a:lnTo>
                <a:lnTo>
                  <a:pt x="520065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4101" name="文本框 1"/>
          <p:cNvSpPr txBox="1">
            <a:spLocks noChangeArrowheads="1"/>
          </p:cNvSpPr>
          <p:nvPr/>
        </p:nvSpPr>
        <p:spPr bwMode="auto">
          <a:xfrm>
            <a:off x="4493753" y="1762384"/>
            <a:ext cx="3144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en-US" altLang="zh-CN" sz="2000" dirty="0">
                <a:solidFill>
                  <a:schemeClr val="bg1"/>
                </a:solidFill>
                <a:latin typeface="华文细黑" panose="02010600040101010101" pitchFamily="2" charset="-122"/>
                <a:ea typeface="华文细黑" panose="02010600040101010101" pitchFamily="2" charset="-122"/>
              </a:rPr>
              <a:t>Web Programming</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1" name="Rectangle 37"/>
          <p:cNvSpPr/>
          <p:nvPr/>
        </p:nvSpPr>
        <p:spPr>
          <a:xfrm>
            <a:off x="2790826" y="3640139"/>
            <a:ext cx="6610351" cy="553085"/>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2000" dirty="0">
                <a:solidFill>
                  <a:schemeClr val="bg1"/>
                </a:solidFill>
                <a:latin typeface="+mn-ea"/>
                <a:ea typeface="+mn-ea"/>
                <a:cs typeface="Lao UI" panose="020B0502040204020203" pitchFamily="34" charset="0"/>
              </a:rPr>
              <a:t>第</a:t>
            </a:r>
            <a:r>
              <a:rPr lang="en-US" altLang="zh-CN" sz="2000" dirty="0">
                <a:solidFill>
                  <a:schemeClr val="bg1"/>
                </a:solidFill>
                <a:latin typeface="+mn-ea"/>
                <a:ea typeface="+mn-ea"/>
                <a:cs typeface="Lao UI" panose="020B0502040204020203" pitchFamily="34" charset="0"/>
              </a:rPr>
              <a:t>4</a:t>
            </a:r>
            <a:r>
              <a:rPr lang="zh-CN" altLang="en-US" sz="2000" dirty="0">
                <a:solidFill>
                  <a:schemeClr val="bg1"/>
                </a:solidFill>
                <a:latin typeface="+mn-ea"/>
                <a:ea typeface="+mn-ea"/>
                <a:cs typeface="Lao UI" panose="020B0502040204020203" pitchFamily="34" charset="0"/>
              </a:rPr>
              <a:t>章 数据持久层开发技术</a:t>
            </a:r>
            <a:endParaRPr lang="zh-CN" altLang="en-US" sz="2000" dirty="0">
              <a:solidFill>
                <a:schemeClr val="bg1"/>
              </a:solidFill>
              <a:latin typeface="+mn-ea"/>
              <a:ea typeface="+mn-ea"/>
              <a:cs typeface="Lao UI" panose="020B0502040204020203" pitchFamily="34" charset="0"/>
            </a:endParaRPr>
          </a:p>
        </p:txBody>
      </p:sp>
      <p:sp>
        <p:nvSpPr>
          <p:cNvPr id="17" name="椭圆 16"/>
          <p:cNvSpPr/>
          <p:nvPr/>
        </p:nvSpPr>
        <p:spPr>
          <a:xfrm>
            <a:off x="3263900" y="4673600"/>
            <a:ext cx="287339"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104" name="Freeform 5"/>
          <p:cNvSpPr>
            <a:spLocks noChangeAspect="1"/>
          </p:cNvSpPr>
          <p:nvPr/>
        </p:nvSpPr>
        <p:spPr bwMode="auto">
          <a:xfrm>
            <a:off x="3316288" y="4727575"/>
            <a:ext cx="173037" cy="173039"/>
          </a:xfrm>
          <a:custGeom>
            <a:avLst/>
            <a:gdLst>
              <a:gd name="T0" fmla="*/ 2147483646 w 294"/>
              <a:gd name="T1" fmla="*/ 2147483646 h 294"/>
              <a:gd name="T2" fmla="*/ 2147483646 w 294"/>
              <a:gd name="T3" fmla="*/ 2147483646 h 294"/>
              <a:gd name="T4" fmla="*/ 2147483646 w 294"/>
              <a:gd name="T5" fmla="*/ 2147483646 h 294"/>
              <a:gd name="T6" fmla="*/ 2147483646 w 294"/>
              <a:gd name="T7" fmla="*/ 2147483646 h 294"/>
              <a:gd name="T8" fmla="*/ 2147483646 w 294"/>
              <a:gd name="T9" fmla="*/ 0 h 294"/>
              <a:gd name="T10" fmla="*/ 0 w 294"/>
              <a:gd name="T11" fmla="*/ 2147483646 h 294"/>
              <a:gd name="T12" fmla="*/ 2147483646 w 294"/>
              <a:gd name="T13" fmla="*/ 2147483646 h 294"/>
              <a:gd name="T14" fmla="*/ 2147483646 w 294"/>
              <a:gd name="T15" fmla="*/ 2147483646 h 294"/>
              <a:gd name="T16" fmla="*/ 2147483646 w 294"/>
              <a:gd name="T17" fmla="*/ 2147483646 h 294"/>
              <a:gd name="T18" fmla="*/ 2147483646 w 294"/>
              <a:gd name="T19" fmla="*/ 2147483646 h 294"/>
              <a:gd name="T20" fmla="*/ 2147483646 w 294"/>
              <a:gd name="T21" fmla="*/ 2147483646 h 294"/>
              <a:gd name="T22" fmla="*/ 2147483646 w 294"/>
              <a:gd name="T23" fmla="*/ 2147483646 h 294"/>
              <a:gd name="T24" fmla="*/ 2147483646 w 294"/>
              <a:gd name="T25" fmla="*/ 2147483646 h 294"/>
              <a:gd name="T26" fmla="*/ 2147483646 w 294"/>
              <a:gd name="T27" fmla="*/ 2147483646 h 294"/>
              <a:gd name="T28" fmla="*/ 2147483646 w 294"/>
              <a:gd name="T29" fmla="*/ 2147483646 h 294"/>
              <a:gd name="T30" fmla="*/ 2147483646 w 294"/>
              <a:gd name="T31" fmla="*/ 2147483646 h 2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294">
                <a:moveTo>
                  <a:pt x="254" y="107"/>
                </a:moveTo>
                <a:lnTo>
                  <a:pt x="254" y="13"/>
                </a:lnTo>
                <a:lnTo>
                  <a:pt x="201" y="13"/>
                </a:lnTo>
                <a:lnTo>
                  <a:pt x="201" y="53"/>
                </a:lnTo>
                <a:lnTo>
                  <a:pt x="147" y="0"/>
                </a:lnTo>
                <a:lnTo>
                  <a:pt x="0" y="147"/>
                </a:lnTo>
                <a:lnTo>
                  <a:pt x="27" y="147"/>
                </a:lnTo>
                <a:lnTo>
                  <a:pt x="27" y="294"/>
                </a:lnTo>
                <a:lnTo>
                  <a:pt x="107" y="294"/>
                </a:lnTo>
                <a:lnTo>
                  <a:pt x="107" y="174"/>
                </a:lnTo>
                <a:lnTo>
                  <a:pt x="187" y="174"/>
                </a:lnTo>
                <a:lnTo>
                  <a:pt x="187" y="294"/>
                </a:lnTo>
                <a:lnTo>
                  <a:pt x="268" y="294"/>
                </a:lnTo>
                <a:lnTo>
                  <a:pt x="268" y="147"/>
                </a:lnTo>
                <a:lnTo>
                  <a:pt x="294" y="147"/>
                </a:lnTo>
                <a:lnTo>
                  <a:pt x="254" y="1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5" name="文本框 19"/>
          <p:cNvSpPr txBox="1">
            <a:spLocks noChangeArrowheads="1"/>
          </p:cNvSpPr>
          <p:nvPr/>
        </p:nvSpPr>
        <p:spPr bwMode="auto">
          <a:xfrm>
            <a:off x="3609975" y="4635500"/>
            <a:ext cx="263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计算机学院</a:t>
            </a:r>
            <a:endParaRPr lang="zh-CN" altLang="en-US" dirty="0">
              <a:solidFill>
                <a:schemeClr val="bg1"/>
              </a:solidFill>
            </a:endParaRPr>
          </a:p>
        </p:txBody>
      </p:sp>
      <p:sp>
        <p:nvSpPr>
          <p:cNvPr id="13" name="椭圆 12"/>
          <p:cNvSpPr>
            <a:spLocks noChangeAspect="1"/>
          </p:cNvSpPr>
          <p:nvPr/>
        </p:nvSpPr>
        <p:spPr>
          <a:xfrm>
            <a:off x="6705600" y="4673600"/>
            <a:ext cx="288925"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5" name="KSO_Shape"/>
          <p:cNvSpPr>
            <a:spLocks noChangeAspect="1"/>
          </p:cNvSpPr>
          <p:nvPr/>
        </p:nvSpPr>
        <p:spPr bwMode="auto">
          <a:xfrm>
            <a:off x="6769101" y="4718051"/>
            <a:ext cx="142875" cy="180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bg1"/>
              </a:solidFill>
              <a:latin typeface="+mn-lt"/>
              <a:ea typeface="+mn-ea"/>
            </a:endParaRPr>
          </a:p>
        </p:txBody>
      </p:sp>
      <p:sp>
        <p:nvSpPr>
          <p:cNvPr id="4108" name="文本框 20"/>
          <p:cNvSpPr txBox="1">
            <a:spLocks noChangeArrowheads="1"/>
          </p:cNvSpPr>
          <p:nvPr/>
        </p:nvSpPr>
        <p:spPr bwMode="auto">
          <a:xfrm>
            <a:off x="7032625" y="4635501"/>
            <a:ext cx="181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授课人：王尊亮</a:t>
            </a:r>
            <a:endParaRPr lang="zh-CN" altLang="en-US" dirty="0">
              <a:solidFill>
                <a:schemeClr val="bg1"/>
              </a:solidFill>
            </a:endParaRPr>
          </a:p>
        </p:txBody>
      </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168275" y="1272146"/>
            <a:ext cx="10782301" cy="1015663"/>
          </a:xfrm>
          <a:prstGeom prst="rect">
            <a:avLst/>
          </a:prstGeom>
        </p:spPr>
        <p:txBody>
          <a:bodyPr wrap="square">
            <a:spAutoFit/>
          </a:bodyPr>
          <a:lstStyle/>
          <a:p>
            <a:pPr lvl="1">
              <a:lnSpc>
                <a:spcPct val="150000"/>
              </a:lnSpc>
            </a:pPr>
            <a:r>
              <a:rPr lang="en-US" altLang="zh-CN" sz="2000" dirty="0"/>
              <a:t>MyBatis-Plus</a:t>
            </a:r>
            <a:r>
              <a:rPr lang="zh-CN" altLang="en-US" sz="2000" dirty="0"/>
              <a:t>（简称 </a:t>
            </a:r>
            <a:r>
              <a:rPr lang="en-US" altLang="zh-CN" sz="2000" dirty="0"/>
              <a:t>MP</a:t>
            </a:r>
            <a:r>
              <a:rPr lang="zh-CN" altLang="en-US" sz="2000" dirty="0"/>
              <a:t>）是一个 </a:t>
            </a:r>
            <a:r>
              <a:rPr lang="en-US" altLang="zh-CN" sz="2000" dirty="0"/>
              <a:t>MyBatis </a:t>
            </a:r>
            <a:r>
              <a:rPr lang="zh-CN" altLang="en-US" sz="2000" dirty="0"/>
              <a:t>的增强工具，在 </a:t>
            </a:r>
            <a:r>
              <a:rPr lang="en-US" altLang="zh-CN" sz="2000" dirty="0"/>
              <a:t>MyBatis </a:t>
            </a:r>
            <a:r>
              <a:rPr lang="zh-CN" altLang="en-US" sz="2000" dirty="0"/>
              <a:t>的基础上只做增强不做改变，为简化开发、提高效率而生。</a:t>
            </a:r>
            <a:r>
              <a:rPr lang="en-US" altLang="zh-CN" sz="2000" dirty="0">
                <a:hlinkClick r:id="rId1"/>
              </a:rPr>
              <a:t>https://mp.baomidou.com/</a:t>
            </a:r>
            <a:endParaRPr lang="en-US" altLang="zh-CN" sz="2000" dirty="0"/>
          </a:p>
        </p:txBody>
      </p:sp>
      <p:pic>
        <p:nvPicPr>
          <p:cNvPr id="5" name="图片 4"/>
          <p:cNvPicPr>
            <a:picLocks noChangeAspect="1"/>
          </p:cNvPicPr>
          <p:nvPr/>
        </p:nvPicPr>
        <p:blipFill>
          <a:blip r:embed="rId2"/>
          <a:stretch>
            <a:fillRect/>
          </a:stretch>
        </p:blipFill>
        <p:spPr>
          <a:xfrm>
            <a:off x="1757759" y="2623134"/>
            <a:ext cx="4388195" cy="1611732"/>
          </a:xfrm>
          <a:prstGeom prst="rect">
            <a:avLst/>
          </a:prstGeom>
        </p:spPr>
      </p:pic>
      <p:sp>
        <p:nvSpPr>
          <p:cNvPr id="7" name="文本框 6"/>
          <p:cNvSpPr txBox="1"/>
          <p:nvPr/>
        </p:nvSpPr>
        <p:spPr>
          <a:xfrm>
            <a:off x="598379" y="4541691"/>
            <a:ext cx="11304588" cy="2169825"/>
          </a:xfrm>
          <a:prstGeom prst="rect">
            <a:avLst/>
          </a:prstGeom>
          <a:noFill/>
        </p:spPr>
        <p:txBody>
          <a:bodyPr wrap="square" rtlCol="0">
            <a:spAutoFit/>
          </a:bodyPr>
          <a:lstStyle/>
          <a:p>
            <a:pPr>
              <a:lnSpc>
                <a:spcPct val="150000"/>
              </a:lnSpc>
            </a:pPr>
            <a:r>
              <a:rPr lang="zh-CN" altLang="en-US" b="1" dirty="0"/>
              <a:t>无侵入</a:t>
            </a:r>
            <a:r>
              <a:rPr lang="zh-CN" altLang="en-US" dirty="0"/>
              <a:t>：只做增强不做改变，引入它不会对现有工程产生影响</a:t>
            </a:r>
            <a:endParaRPr lang="zh-CN" altLang="en-US" dirty="0"/>
          </a:p>
          <a:p>
            <a:pPr>
              <a:lnSpc>
                <a:spcPct val="150000"/>
              </a:lnSpc>
            </a:pPr>
            <a:r>
              <a:rPr lang="zh-CN" altLang="en-US" b="1" dirty="0"/>
              <a:t>损耗小</a:t>
            </a:r>
            <a:r>
              <a:rPr lang="zh-CN" altLang="en-US" dirty="0"/>
              <a:t>：启动即会自动注入基本 </a:t>
            </a:r>
            <a:r>
              <a:rPr lang="en-US" altLang="zh-CN" dirty="0"/>
              <a:t>CURD</a:t>
            </a:r>
            <a:r>
              <a:rPr lang="zh-CN" altLang="en-US" dirty="0"/>
              <a:t>，性能基本无损耗，直接面向对象操作</a:t>
            </a:r>
            <a:endParaRPr lang="zh-CN" altLang="en-US" dirty="0"/>
          </a:p>
          <a:p>
            <a:pPr>
              <a:lnSpc>
                <a:spcPct val="150000"/>
              </a:lnSpc>
            </a:pPr>
            <a:r>
              <a:rPr lang="zh-CN" altLang="en-US" b="1" dirty="0"/>
              <a:t>强大的 </a:t>
            </a:r>
            <a:r>
              <a:rPr lang="en-US" altLang="zh-CN" b="1" dirty="0"/>
              <a:t>CRUD </a:t>
            </a:r>
            <a:r>
              <a:rPr lang="zh-CN" altLang="en-US" b="1" dirty="0"/>
              <a:t>操作</a:t>
            </a:r>
            <a:r>
              <a:rPr lang="zh-CN" altLang="en-US" dirty="0"/>
              <a:t>：</a:t>
            </a:r>
            <a:r>
              <a:rPr lang="zh-CN" altLang="en-US" dirty="0">
                <a:solidFill>
                  <a:srgbClr val="FF0000"/>
                </a:solidFill>
              </a:rPr>
              <a:t>内置通用 </a:t>
            </a:r>
            <a:r>
              <a:rPr lang="en-US" altLang="zh-CN" dirty="0">
                <a:solidFill>
                  <a:srgbClr val="FF0000"/>
                </a:solidFill>
              </a:rPr>
              <a:t>Mapper</a:t>
            </a:r>
            <a:r>
              <a:rPr lang="zh-CN" altLang="en-US" dirty="0">
                <a:solidFill>
                  <a:srgbClr val="FF0000"/>
                </a:solidFill>
              </a:rPr>
              <a:t>、通用 </a:t>
            </a:r>
            <a:r>
              <a:rPr lang="en-US" altLang="zh-CN" dirty="0">
                <a:solidFill>
                  <a:srgbClr val="FF0000"/>
                </a:solidFill>
              </a:rPr>
              <a:t>Service</a:t>
            </a:r>
            <a:r>
              <a:rPr lang="zh-CN" altLang="en-US" dirty="0"/>
              <a:t>，仅仅通过少量配置即可实现单表大部分 </a:t>
            </a:r>
            <a:r>
              <a:rPr lang="en-US" altLang="zh-CN" dirty="0"/>
              <a:t>CRUD </a:t>
            </a:r>
            <a:r>
              <a:rPr lang="zh-CN" altLang="en-US" dirty="0"/>
              <a:t>操作，更有强大的条件构造器，满足各类使用需求</a:t>
            </a:r>
            <a:endParaRPr lang="en-US" altLang="zh-CN" dirty="0"/>
          </a:p>
          <a:p>
            <a:pPr>
              <a:lnSpc>
                <a:spcPct val="150000"/>
              </a:lnSpc>
            </a:pPr>
            <a:r>
              <a:rPr lang="zh-CN" altLang="en-US" b="1" dirty="0"/>
              <a:t>支持 </a:t>
            </a:r>
            <a:r>
              <a:rPr lang="en-US" altLang="zh-CN" b="1" dirty="0"/>
              <a:t>Lambda </a:t>
            </a:r>
            <a:r>
              <a:rPr lang="zh-CN" altLang="en-US" b="1" dirty="0"/>
              <a:t>形式调用</a:t>
            </a:r>
            <a:r>
              <a:rPr lang="zh-CN" altLang="en-US" dirty="0"/>
              <a:t>：通过 </a:t>
            </a:r>
            <a:r>
              <a:rPr lang="en-US" altLang="zh-CN" dirty="0"/>
              <a:t>Lambda </a:t>
            </a:r>
            <a:r>
              <a:rPr lang="zh-CN" altLang="en-US" dirty="0"/>
              <a:t>表达式，方便的编写各类查询条件，无需再担心字段写错</a:t>
            </a:r>
            <a:endParaRPr lang="zh-CN" altLang="en-US" dirty="0"/>
          </a:p>
        </p:txBody>
      </p:sp>
      <p:sp>
        <p:nvSpPr>
          <p:cNvPr id="2" name="矩形 1"/>
          <p:cNvSpPr/>
          <p:nvPr/>
        </p:nvSpPr>
        <p:spPr>
          <a:xfrm>
            <a:off x="6380159" y="2594634"/>
            <a:ext cx="5522808" cy="1754326"/>
          </a:xfrm>
          <a:prstGeom prst="rect">
            <a:avLst/>
          </a:prstGeom>
        </p:spPr>
        <p:txBody>
          <a:bodyPr wrap="square">
            <a:spAutoFit/>
          </a:bodyPr>
          <a:lstStyle/>
          <a:p>
            <a:r>
              <a:rPr lang="zh-CN" altLang="en-US" dirty="0"/>
              <a:t>慕课视频：</a:t>
            </a:r>
            <a:r>
              <a:rPr lang="zh-CN" altLang="en-US" dirty="0">
                <a:hlinkClick r:id="rId3"/>
              </a:rPr>
              <a:t>https://www.imooc.com/learn/1130</a:t>
            </a:r>
            <a:endParaRPr lang="en-US" altLang="zh-CN" dirty="0"/>
          </a:p>
          <a:p>
            <a:endParaRPr lang="en-US" altLang="zh-CN" dirty="0"/>
          </a:p>
          <a:p>
            <a:r>
              <a:rPr lang="zh-CN" altLang="en-US" dirty="0"/>
              <a:t>官方示例：</a:t>
            </a:r>
            <a:r>
              <a:rPr lang="en-GB" altLang="zh-CN" dirty="0"/>
              <a:t> </a:t>
            </a:r>
            <a:r>
              <a:rPr lang="en-GB" altLang="zh-CN" dirty="0">
                <a:hlinkClick r:id="rId4"/>
              </a:rPr>
              <a:t>https://gitee.com/baomidou/mybatis</a:t>
            </a:r>
            <a:r>
              <a:rPr lang="en-GB" altLang="zh-CN">
                <a:hlinkClick r:id="rId4"/>
              </a:rPr>
              <a:t>-plus-samples</a:t>
            </a:r>
            <a:endParaRPr lang="en-GB" altLang="zh-CN"/>
          </a:p>
          <a:p>
            <a:endParaRPr lang="en-US" altLang="zh-CN" dirty="0"/>
          </a:p>
          <a:p>
            <a:endParaRPr lang="zh-CN" altLang="en-US" dirty="0"/>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57201" y="1343025"/>
            <a:ext cx="11072812" cy="500650"/>
          </a:xfrm>
          <a:prstGeom prst="rect">
            <a:avLst/>
          </a:prstGeom>
          <a:noFill/>
        </p:spPr>
        <p:txBody>
          <a:bodyPr wrap="square" rtlCol="0">
            <a:spAutoFit/>
          </a:bodyPr>
          <a:lstStyle/>
          <a:p>
            <a:pPr>
              <a:lnSpc>
                <a:spcPct val="150000"/>
              </a:lnSpc>
            </a:pPr>
            <a:r>
              <a:rPr lang="zh-CN" altLang="en-US" sz="2000" dirty="0"/>
              <a:t>在</a:t>
            </a:r>
            <a:r>
              <a:rPr lang="en-US" altLang="zh-CN" sz="2000" dirty="0"/>
              <a:t>Spring</a:t>
            </a:r>
            <a:r>
              <a:rPr lang="zh-CN" altLang="en-US" sz="2000" dirty="0"/>
              <a:t> </a:t>
            </a:r>
            <a:r>
              <a:rPr lang="en-US" altLang="zh-CN" sz="2000" dirty="0"/>
              <a:t>Boot</a:t>
            </a:r>
            <a:r>
              <a:rPr lang="zh-CN" altLang="en-US" sz="2000" dirty="0"/>
              <a:t>项目中使用</a:t>
            </a:r>
            <a:r>
              <a:rPr lang="en-GB" altLang="zh-CN" sz="2000" dirty="0"/>
              <a:t>Elastic</a:t>
            </a:r>
            <a:r>
              <a:rPr lang="en-US" altLang="zh-CN" sz="2000" dirty="0"/>
              <a:t>S</a:t>
            </a:r>
            <a:r>
              <a:rPr lang="en-GB" altLang="zh-CN" sz="2000" dirty="0" err="1"/>
              <a:t>earch</a:t>
            </a:r>
            <a:r>
              <a:rPr lang="en-GB" altLang="zh-CN" sz="2000" dirty="0"/>
              <a:t> </a:t>
            </a:r>
            <a:endParaRPr lang="en-US" altLang="zh-CN" sz="2000" dirty="0"/>
          </a:p>
        </p:txBody>
      </p:sp>
      <p:sp>
        <p:nvSpPr>
          <p:cNvPr id="2" name="矩形 1"/>
          <p:cNvSpPr/>
          <p:nvPr/>
        </p:nvSpPr>
        <p:spPr>
          <a:xfrm>
            <a:off x="457201" y="1967591"/>
            <a:ext cx="10415397" cy="645160"/>
          </a:xfrm>
          <a:prstGeom prst="rect">
            <a:avLst/>
          </a:prstGeom>
        </p:spPr>
        <p:txBody>
          <a:bodyPr wrap="square">
            <a:spAutoFit/>
          </a:bodyPr>
          <a:lstStyle/>
          <a:p>
            <a:r>
              <a:rPr lang="en-GB" altLang="zh-CN" dirty="0">
                <a:hlinkClick r:id="rId1"/>
              </a:rPr>
              <a:t>https://docs.spring.io/spring-data/elasticsearch/docs/5.2.0/reference/html/</a:t>
            </a:r>
            <a:endParaRPr lang="en-GB" altLang="zh-CN" dirty="0"/>
          </a:p>
          <a:p>
            <a:endParaRPr lang="zh-CN" altLang="en-US" dirty="0"/>
          </a:p>
        </p:txBody>
      </p:sp>
      <p:sp>
        <p:nvSpPr>
          <p:cNvPr id="8" name="矩形 7"/>
          <p:cNvSpPr/>
          <p:nvPr/>
        </p:nvSpPr>
        <p:spPr>
          <a:xfrm>
            <a:off x="457201" y="2375654"/>
            <a:ext cx="10613135" cy="2585323"/>
          </a:xfrm>
          <a:prstGeom prst="rect">
            <a:avLst/>
          </a:prstGeom>
        </p:spPr>
        <p:txBody>
          <a:bodyPr wrap="square">
            <a:spAutoFit/>
          </a:bodyPr>
          <a:lstStyle/>
          <a:p>
            <a:endParaRPr lang="en-US" altLang="zh-CN" b="1" dirty="0">
              <a:solidFill>
                <a:srgbClr val="393939"/>
              </a:solidFill>
              <a:latin typeface="PingFang SC" panose="020B0400000000000000" pitchFamily="34" charset="-122"/>
              <a:ea typeface="PingFang SC" panose="020B0400000000000000" pitchFamily="34" charset="-122"/>
            </a:endParaRPr>
          </a:p>
          <a:p>
            <a:r>
              <a:rPr lang="zh-CN" altLang="en-US" b="1" dirty="0">
                <a:solidFill>
                  <a:srgbClr val="393939"/>
                </a:solidFill>
                <a:latin typeface="PingFang SC" panose="020B0400000000000000" pitchFamily="34" charset="-122"/>
                <a:ea typeface="PingFang SC" panose="020B0400000000000000" pitchFamily="34" charset="-122"/>
              </a:rPr>
              <a:t>在</a:t>
            </a:r>
            <a:r>
              <a:rPr lang="zh-CN" altLang="en-US" b="1" dirty="0"/>
              <a:t>在 </a:t>
            </a:r>
            <a:r>
              <a:rPr lang="en-GB" altLang="zh-CN" b="1" dirty="0" err="1"/>
              <a:t>application.properties</a:t>
            </a:r>
            <a:r>
              <a:rPr lang="en-GB" altLang="zh-CN" b="1" dirty="0"/>
              <a:t> </a:t>
            </a:r>
            <a:r>
              <a:rPr lang="zh-CN" altLang="en-US" b="1" dirty="0"/>
              <a:t>中添加</a:t>
            </a:r>
            <a:r>
              <a:rPr lang="en-US" altLang="zh-CN" b="1" dirty="0" err="1"/>
              <a:t>elasticsearch</a:t>
            </a:r>
            <a:r>
              <a:rPr lang="zh-CN" altLang="en-US" b="1" dirty="0"/>
              <a:t>连接配置</a:t>
            </a:r>
            <a:endParaRPr lang="en-US" altLang="zh-CN" b="1" dirty="0"/>
          </a:p>
          <a:p>
            <a:endParaRPr lang="en-GB" altLang="zh-CN" b="1" dirty="0">
              <a:solidFill>
                <a:srgbClr val="393939"/>
              </a:solidFill>
              <a:latin typeface="PingFang SC" panose="020B0400000000000000" pitchFamily="34" charset="-122"/>
              <a:ea typeface="PingFang SC" panose="020B0400000000000000" pitchFamily="34" charset="-122"/>
            </a:endParaRPr>
          </a:p>
          <a:p>
            <a:r>
              <a:rPr lang="en-GB" altLang="zh-CN" dirty="0" err="1">
                <a:solidFill>
                  <a:srgbClr val="393939"/>
                </a:solidFill>
                <a:latin typeface="PingFang SC" panose="020B0400000000000000" pitchFamily="34" charset="-122"/>
                <a:ea typeface="PingFang SC" panose="020B0400000000000000" pitchFamily="34" charset="-122"/>
              </a:rPr>
              <a:t>spring.data.elasticsearch.cluster</a:t>
            </a:r>
            <a:r>
              <a:rPr lang="en-GB" altLang="zh-CN" dirty="0">
                <a:solidFill>
                  <a:srgbClr val="393939"/>
                </a:solidFill>
                <a:latin typeface="PingFang SC" panose="020B0400000000000000" pitchFamily="34" charset="-122"/>
                <a:ea typeface="PingFang SC" panose="020B0400000000000000" pitchFamily="34" charset="-122"/>
              </a:rPr>
              <a:t>-name=</a:t>
            </a:r>
            <a:r>
              <a:rPr lang="en-GB" altLang="zh-CN" dirty="0" err="1">
                <a:solidFill>
                  <a:srgbClr val="393939"/>
                </a:solidFill>
                <a:latin typeface="PingFang SC" panose="020B0400000000000000" pitchFamily="34" charset="-122"/>
                <a:ea typeface="PingFang SC" panose="020B0400000000000000" pitchFamily="34" charset="-122"/>
              </a:rPr>
              <a:t>elasticsearch</a:t>
            </a:r>
            <a:endParaRPr lang="en-GB" altLang="zh-CN" dirty="0">
              <a:solidFill>
                <a:srgbClr val="393939"/>
              </a:solidFill>
              <a:latin typeface="PingFang SC" panose="020B0400000000000000" pitchFamily="34" charset="-122"/>
              <a:ea typeface="PingFang SC" panose="020B0400000000000000" pitchFamily="34" charset="-122"/>
            </a:endParaRPr>
          </a:p>
          <a:p>
            <a:r>
              <a:rPr lang="en-GB" altLang="zh-CN" dirty="0" err="1">
                <a:solidFill>
                  <a:srgbClr val="393939"/>
                </a:solidFill>
                <a:latin typeface="PingFang SC" panose="020B0400000000000000" pitchFamily="34" charset="-122"/>
                <a:ea typeface="PingFang SC" panose="020B0400000000000000" pitchFamily="34" charset="-122"/>
              </a:rPr>
              <a:t>spring.data.elasticsearch.cluster</a:t>
            </a:r>
            <a:r>
              <a:rPr lang="en-GB" altLang="zh-CN" dirty="0">
                <a:solidFill>
                  <a:srgbClr val="393939"/>
                </a:solidFill>
                <a:latin typeface="PingFang SC" panose="020B0400000000000000" pitchFamily="34" charset="-122"/>
                <a:ea typeface="PingFang SC" panose="020B0400000000000000" pitchFamily="34" charset="-122"/>
              </a:rPr>
              <a:t>-nodes=1</a:t>
            </a:r>
            <a:r>
              <a:rPr lang="en-US" altLang="zh-CN" dirty="0">
                <a:solidFill>
                  <a:srgbClr val="393939"/>
                </a:solidFill>
                <a:latin typeface="PingFang SC" panose="020B0400000000000000" pitchFamily="34" charset="-122"/>
                <a:ea typeface="PingFang SC" panose="020B0400000000000000" pitchFamily="34" charset="-122"/>
              </a:rPr>
              <a:t>27</a:t>
            </a:r>
            <a:r>
              <a:rPr lang="en-GB" altLang="zh-CN" dirty="0">
                <a:solidFill>
                  <a:srgbClr val="393939"/>
                </a:solidFill>
                <a:latin typeface="PingFang SC" panose="020B0400000000000000" pitchFamily="34" charset="-122"/>
                <a:ea typeface="PingFang SC" panose="020B0400000000000000" pitchFamily="34" charset="-122"/>
              </a:rPr>
              <a:t>.</a:t>
            </a:r>
            <a:r>
              <a:rPr lang="en-US" altLang="zh-CN" dirty="0">
                <a:solidFill>
                  <a:srgbClr val="393939"/>
                </a:solidFill>
                <a:latin typeface="PingFang SC" panose="020B0400000000000000" pitchFamily="34" charset="-122"/>
                <a:ea typeface="PingFang SC" panose="020B0400000000000000" pitchFamily="34" charset="-122"/>
              </a:rPr>
              <a:t>0</a:t>
            </a:r>
            <a:r>
              <a:rPr lang="en-GB" altLang="zh-CN" dirty="0">
                <a:solidFill>
                  <a:srgbClr val="393939"/>
                </a:solidFill>
                <a:latin typeface="PingFang SC" panose="020B0400000000000000" pitchFamily="34" charset="-122"/>
                <a:ea typeface="PingFang SC" panose="020B0400000000000000" pitchFamily="34" charset="-122"/>
              </a:rPr>
              <a:t>.</a:t>
            </a:r>
            <a:r>
              <a:rPr lang="en-US" altLang="zh-CN" dirty="0">
                <a:solidFill>
                  <a:srgbClr val="393939"/>
                </a:solidFill>
                <a:latin typeface="PingFang SC" panose="020B0400000000000000" pitchFamily="34" charset="-122"/>
                <a:ea typeface="PingFang SC" panose="020B0400000000000000" pitchFamily="34" charset="-122"/>
              </a:rPr>
              <a:t>0</a:t>
            </a:r>
            <a:r>
              <a:rPr lang="en-GB" altLang="zh-CN" dirty="0">
                <a:solidFill>
                  <a:srgbClr val="393939"/>
                </a:solidFill>
                <a:latin typeface="PingFang SC" panose="020B0400000000000000" pitchFamily="34" charset="-122"/>
                <a:ea typeface="PingFang SC" panose="020B0400000000000000" pitchFamily="34" charset="-122"/>
              </a:rPr>
              <a:t>.1:9300</a:t>
            </a:r>
            <a:endParaRPr lang="en-GB" altLang="zh-CN" dirty="0">
              <a:solidFill>
                <a:srgbClr val="393939"/>
              </a:solidFill>
              <a:latin typeface="PingFang SC" panose="020B0400000000000000" pitchFamily="34" charset="-122"/>
              <a:ea typeface="PingFang SC" panose="020B0400000000000000" pitchFamily="34" charset="-122"/>
            </a:endParaRPr>
          </a:p>
          <a:p>
            <a:endParaRPr lang="en-GB" altLang="zh-CN" dirty="0">
              <a:solidFill>
                <a:srgbClr val="393939"/>
              </a:solidFill>
              <a:latin typeface="PingFang SC" panose="020B0400000000000000" pitchFamily="34" charset="-122"/>
              <a:ea typeface="PingFang SC" panose="020B0400000000000000" pitchFamily="34" charset="-122"/>
            </a:endParaRPr>
          </a:p>
          <a:p>
            <a:r>
              <a:rPr lang="en-GB" altLang="zh-CN" dirty="0"/>
              <a:t> </a:t>
            </a:r>
            <a:r>
              <a:rPr lang="zh-CN" altLang="en-GB" dirty="0"/>
              <a:t>支持</a:t>
            </a:r>
            <a:r>
              <a:rPr lang="zh-CN" altLang="en-US" dirty="0"/>
              <a:t> </a:t>
            </a:r>
            <a:r>
              <a:rPr lang="en-GB" altLang="zh-CN" dirty="0" err="1"/>
              <a:t>RestHighLevelClient</a:t>
            </a:r>
            <a:r>
              <a:rPr lang="en-GB" altLang="zh-CN" dirty="0"/>
              <a:t> </a:t>
            </a:r>
            <a:r>
              <a:rPr lang="zh-CN" altLang="en-US" dirty="0"/>
              <a:t>、</a:t>
            </a:r>
            <a:r>
              <a:rPr lang="en-GB" altLang="zh-CN" dirty="0" err="1"/>
              <a:t>ElasticsearchRestTemplate</a:t>
            </a:r>
            <a:r>
              <a:rPr lang="zh-CN" altLang="en-GB" dirty="0"/>
              <a:t>多种</a:t>
            </a:r>
            <a:r>
              <a:rPr lang="zh-CN" altLang="en-US" dirty="0"/>
              <a:t>访问</a:t>
            </a:r>
            <a:r>
              <a:rPr lang="en-US" altLang="zh-CN" dirty="0"/>
              <a:t>ES</a:t>
            </a:r>
            <a:r>
              <a:rPr lang="zh-CN" altLang="en-US" dirty="0"/>
              <a:t>的方式</a:t>
            </a:r>
            <a:endParaRPr lang="en-GB" altLang="zh-CN" dirty="0"/>
          </a:p>
          <a:p>
            <a:br>
              <a:rPr lang="en-GB" altLang="zh-CN" dirty="0"/>
            </a:br>
            <a:endParaRPr lang="zh-CN" altLang="en-US" dirty="0"/>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p:cNvPicPr>
            <a:picLocks noChangeAspect="1"/>
          </p:cNvPicPr>
          <p:nvPr/>
        </p:nvPicPr>
        <p:blipFill>
          <a:blip r:embed="rId1"/>
          <a:stretch>
            <a:fillRect/>
          </a:stretch>
        </p:blipFill>
        <p:spPr>
          <a:xfrm>
            <a:off x="4194048" y="1294798"/>
            <a:ext cx="6864643" cy="5563202"/>
          </a:xfrm>
          <a:prstGeom prst="rect">
            <a:avLst/>
          </a:prstGeom>
        </p:spPr>
      </p:pic>
      <p:sp>
        <p:nvSpPr>
          <p:cNvPr id="10" name="矩形 9"/>
          <p:cNvSpPr/>
          <p:nvPr/>
        </p:nvSpPr>
        <p:spPr>
          <a:xfrm>
            <a:off x="142875" y="1398955"/>
            <a:ext cx="6096000" cy="875368"/>
          </a:xfrm>
          <a:prstGeom prst="rect">
            <a:avLst/>
          </a:prstGeom>
        </p:spPr>
        <p:txBody>
          <a:bodyPr>
            <a:spAutoFit/>
          </a:bodyPr>
          <a:lstStyle/>
          <a:p>
            <a:pPr>
              <a:lnSpc>
                <a:spcPct val="150000"/>
              </a:lnSpc>
            </a:pPr>
            <a:r>
              <a:rPr lang="en-GB" altLang="zh-CN" dirty="0" err="1"/>
              <a:t>ElasticsearchRestTemplate</a:t>
            </a:r>
            <a:r>
              <a:rPr lang="en-GB" altLang="zh-CN" dirty="0"/>
              <a:t> </a:t>
            </a:r>
            <a:r>
              <a:rPr lang="zh-CN" altLang="en-GB" dirty="0"/>
              <a:t>实现</a:t>
            </a:r>
            <a:r>
              <a:rPr lang="zh-CN" altLang="en-US" dirty="0"/>
              <a:t>了</a:t>
            </a:r>
            <a:r>
              <a:rPr lang="en-GB" altLang="zh-CN" dirty="0" err="1"/>
              <a:t>ElasticsearchOperations</a:t>
            </a:r>
            <a:r>
              <a:rPr lang="zh-CN" altLang="en-GB" dirty="0"/>
              <a:t>接口</a:t>
            </a:r>
            <a:endParaRPr lang="zh-CN" altLang="en-US"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325776" y="1324445"/>
            <a:ext cx="11324950" cy="2399665"/>
          </a:xfrm>
          <a:prstGeom prst="rect">
            <a:avLst/>
          </a:prstGeom>
        </p:spPr>
        <p:txBody>
          <a:bodyPr wrap="square">
            <a:spAutoFit/>
          </a:bodyPr>
          <a:lstStyle/>
          <a:p>
            <a:pPr>
              <a:lnSpc>
                <a:spcPct val="150000"/>
              </a:lnSpc>
            </a:pPr>
            <a:r>
              <a:rPr lang="zh-CN" altLang="en-US" sz="2000" b="1" dirty="0">
                <a:solidFill>
                  <a:srgbClr val="089CBB"/>
                </a:solidFill>
                <a:latin typeface="Helvetica Neue" panose="02000503000000020004" charset="0"/>
              </a:rPr>
              <a:t>阿里云表格存储</a:t>
            </a:r>
            <a:r>
              <a:rPr lang="zh-CN" altLang="en-US" sz="2000" b="1" dirty="0">
                <a:solidFill>
                  <a:srgbClr val="089CBB"/>
                </a:solidFill>
                <a:latin typeface="Helvetica Neue" panose="02000503000000020004" charset="0"/>
                <a:sym typeface="+mn-ea"/>
              </a:rPr>
              <a:t>（Tablestore）</a:t>
            </a:r>
            <a:r>
              <a:rPr lang="zh-CN" altLang="en-US" sz="2000" b="1" dirty="0">
                <a:solidFill>
                  <a:srgbClr val="089CBB"/>
                </a:solidFill>
                <a:latin typeface="Helvetica Neue" panose="02000503000000020004" charset="0"/>
              </a:rPr>
              <a:t>:</a:t>
            </a:r>
            <a:r>
              <a:rPr lang="en-US" altLang="zh-CN" sz="2000" b="1" dirty="0">
                <a:solidFill>
                  <a:srgbClr val="089CBB"/>
                </a:solidFill>
                <a:latin typeface="Helvetica Neue" panose="02000503000000020004" charset="0"/>
              </a:rPr>
              <a:t> </a:t>
            </a:r>
            <a:r>
              <a:rPr lang="zh-CN" altLang="en-US" sz="2000" dirty="0">
                <a:solidFill>
                  <a:schemeClr val="tx1"/>
                </a:solidFill>
                <a:latin typeface="Helvetica Neue" panose="02000503000000020004" charset="0"/>
              </a:rPr>
              <a:t>面向海量结构化数据提供Serverless表存储服务，同时针对物联网场景深度优化提供一站式的IoTstore解决方案。适用于海量账单、IM消息、物联网、车联网、风控、推荐等场景中的结构化数据存储，提供海量数据低成本存储、毫秒级的在线数据查询和检索以及灵活的数据分析能力。 </a:t>
            </a:r>
            <a:r>
              <a:rPr lang="zh-CN" altLang="en-US" sz="2000" dirty="0">
                <a:solidFill>
                  <a:schemeClr val="tx1"/>
                </a:solidFill>
                <a:latin typeface="Helvetica Neue" panose="02000503000000020004" charset="0"/>
                <a:ea typeface="+mn-ea"/>
              </a:rPr>
              <a:t>表格存储提供了</a:t>
            </a:r>
            <a:r>
              <a:rPr lang="zh-CN" altLang="en-US" sz="2000" dirty="0">
                <a:solidFill>
                  <a:srgbClr val="FF0000"/>
                </a:solidFill>
                <a:latin typeface="Helvetica Neue" panose="02000503000000020004" charset="0"/>
                <a:ea typeface="+mn-ea"/>
              </a:rPr>
              <a:t>宽表（WideColumn）模型</a:t>
            </a:r>
            <a:r>
              <a:rPr lang="zh-CN" altLang="en-US" sz="2000" dirty="0">
                <a:solidFill>
                  <a:schemeClr val="tx1"/>
                </a:solidFill>
                <a:latin typeface="Helvetica Neue" panose="02000503000000020004" charset="0"/>
                <a:ea typeface="+mn-ea"/>
              </a:rPr>
              <a:t>、</a:t>
            </a:r>
            <a:r>
              <a:rPr lang="zh-CN" altLang="en-US" sz="2000" dirty="0">
                <a:solidFill>
                  <a:srgbClr val="FF0000"/>
                </a:solidFill>
                <a:latin typeface="Helvetica Neue" panose="02000503000000020004" charset="0"/>
                <a:ea typeface="+mn-ea"/>
              </a:rPr>
              <a:t>时序（TimeSeries）模型</a:t>
            </a:r>
            <a:r>
              <a:rPr lang="zh-CN" altLang="en-US" sz="2000" dirty="0">
                <a:solidFill>
                  <a:schemeClr val="tx1"/>
                </a:solidFill>
                <a:latin typeface="Helvetica Neue" panose="02000503000000020004" charset="0"/>
                <a:ea typeface="+mn-ea"/>
              </a:rPr>
              <a:t>和</a:t>
            </a:r>
            <a:r>
              <a:rPr lang="zh-CN" altLang="en-US" sz="2000" dirty="0">
                <a:solidFill>
                  <a:srgbClr val="FF0000"/>
                </a:solidFill>
                <a:latin typeface="Helvetica Neue" panose="02000503000000020004" charset="0"/>
                <a:ea typeface="+mn-ea"/>
              </a:rPr>
              <a:t>消息（Timeline）模型</a:t>
            </a:r>
            <a:r>
              <a:rPr lang="zh-CN" altLang="en-US" sz="2000" dirty="0">
                <a:solidFill>
                  <a:schemeClr val="tx1"/>
                </a:solidFill>
                <a:latin typeface="Helvetica Neue" panose="02000503000000020004" charset="0"/>
                <a:ea typeface="+mn-ea"/>
              </a:rPr>
              <a:t>三种数据存储模型</a:t>
            </a:r>
            <a:endParaRPr lang="zh-CN" altLang="en-US" sz="2000" dirty="0">
              <a:solidFill>
                <a:schemeClr val="tx1"/>
              </a:solidFill>
              <a:latin typeface="Helvetica Neue" panose="02000503000000020004" charset="0"/>
              <a:ea typeface="+mn-ea"/>
            </a:endParaRPr>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pic>
        <p:nvPicPr>
          <p:cNvPr id="3" name="图片 2"/>
          <p:cNvPicPr>
            <a:picLocks noChangeAspect="1"/>
          </p:cNvPicPr>
          <p:nvPr/>
        </p:nvPicPr>
        <p:blipFill>
          <a:blip r:embed="rId1"/>
          <a:stretch>
            <a:fillRect/>
          </a:stretch>
        </p:blipFill>
        <p:spPr>
          <a:xfrm>
            <a:off x="6184265" y="3232785"/>
            <a:ext cx="5333365" cy="3489960"/>
          </a:xfrm>
          <a:prstGeom prst="rect">
            <a:avLst/>
          </a:prstGeom>
        </p:spPr>
      </p:pic>
      <p:sp>
        <p:nvSpPr>
          <p:cNvPr id="5" name="文本框 4"/>
          <p:cNvSpPr txBox="1"/>
          <p:nvPr/>
        </p:nvSpPr>
        <p:spPr>
          <a:xfrm>
            <a:off x="471170" y="3814445"/>
            <a:ext cx="5713095" cy="2584450"/>
          </a:xfrm>
          <a:prstGeom prst="rect">
            <a:avLst/>
          </a:prstGeom>
          <a:noFill/>
        </p:spPr>
        <p:txBody>
          <a:bodyPr wrap="square" rtlCol="0">
            <a:spAutoFit/>
          </a:bodyPr>
          <a:p>
            <a:pPr algn="l">
              <a:lnSpc>
                <a:spcPct val="150000"/>
              </a:lnSpc>
            </a:pPr>
            <a:r>
              <a:rPr lang="zh-CN" altLang="en-US"/>
              <a:t>宽表</a:t>
            </a:r>
            <a:r>
              <a:rPr lang="zh-CN" altLang="en-US"/>
              <a:t>模型：类Bigtable/HBase模型，可应用于元数据、大数据等多种场景。</a:t>
            </a:r>
            <a:endParaRPr lang="zh-CN" altLang="en-US"/>
          </a:p>
          <a:p>
            <a:pPr algn="l">
              <a:lnSpc>
                <a:spcPct val="150000"/>
              </a:lnSpc>
            </a:pPr>
            <a:r>
              <a:rPr lang="zh-CN" altLang="en-US"/>
              <a:t>时序模型：针对时间序列数据的特点进行设计的模型，可应用于物联网设备监控、设备采集数据</a:t>
            </a:r>
            <a:r>
              <a:rPr lang="zh-CN" altLang="en-US"/>
              <a:t>等</a:t>
            </a:r>
            <a:endParaRPr lang="zh-CN" altLang="en-US"/>
          </a:p>
          <a:p>
            <a:pPr algn="l">
              <a:lnSpc>
                <a:spcPct val="150000"/>
              </a:lnSpc>
            </a:pPr>
            <a:r>
              <a:rPr lang="zh-CN" altLang="en-US"/>
              <a:t>消息</a:t>
            </a:r>
            <a:r>
              <a:rPr lang="zh-CN" altLang="en-US"/>
              <a:t>模型：针对消息数据场景设计的模型，可应用于IM、Feed流等消息场景。</a:t>
            </a:r>
            <a:endParaRPr lang="zh-CN" altLang="en-US"/>
          </a:p>
        </p:txBody>
      </p:sp>
    </p:spTree>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pic>
        <p:nvPicPr>
          <p:cNvPr id="6" name="图片 5"/>
          <p:cNvPicPr>
            <a:picLocks noChangeAspect="1"/>
          </p:cNvPicPr>
          <p:nvPr/>
        </p:nvPicPr>
        <p:blipFill>
          <a:blip r:embed="rId1"/>
          <a:stretch>
            <a:fillRect/>
          </a:stretch>
        </p:blipFill>
        <p:spPr>
          <a:xfrm>
            <a:off x="2629535" y="0"/>
            <a:ext cx="6932930" cy="6858000"/>
          </a:xfrm>
          <a:prstGeom prst="rect">
            <a:avLst/>
          </a:prstGeom>
        </p:spPr>
      </p:pic>
    </p:spTree>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
        <p:nvSpPr>
          <p:cNvPr id="2" name="文本框 1"/>
          <p:cNvSpPr txBox="1"/>
          <p:nvPr/>
        </p:nvSpPr>
        <p:spPr>
          <a:xfrm>
            <a:off x="548640" y="1257300"/>
            <a:ext cx="3987165" cy="368300"/>
          </a:xfrm>
          <a:prstGeom prst="rect">
            <a:avLst/>
          </a:prstGeom>
          <a:noFill/>
        </p:spPr>
        <p:txBody>
          <a:bodyPr wrap="square" rtlCol="0" anchor="t">
            <a:spAutoFit/>
          </a:bodyPr>
          <a:p>
            <a:r>
              <a:rPr lang="zh-CN" altLang="en-US">
                <a:hlinkClick r:id="rId1" tooltip="" action="ppaction://hlinkfile"/>
              </a:rPr>
              <a:t>大规模订单系统解读-架构篇</a:t>
            </a:r>
            <a:endParaRPr lang="zh-CN" altLang="en-US"/>
          </a:p>
        </p:txBody>
      </p:sp>
      <p:pic>
        <p:nvPicPr>
          <p:cNvPr id="3" name="图片 2"/>
          <p:cNvPicPr>
            <a:picLocks noChangeAspect="1"/>
          </p:cNvPicPr>
          <p:nvPr/>
        </p:nvPicPr>
        <p:blipFill>
          <a:blip r:embed="rId2"/>
          <a:stretch>
            <a:fillRect/>
          </a:stretch>
        </p:blipFill>
        <p:spPr>
          <a:xfrm>
            <a:off x="548640" y="2774315"/>
            <a:ext cx="3567430" cy="2011045"/>
          </a:xfrm>
          <a:prstGeom prst="rect">
            <a:avLst/>
          </a:prstGeom>
        </p:spPr>
      </p:pic>
      <p:sp>
        <p:nvSpPr>
          <p:cNvPr id="5" name="文本框 4"/>
          <p:cNvSpPr txBox="1"/>
          <p:nvPr/>
        </p:nvSpPr>
        <p:spPr>
          <a:xfrm>
            <a:off x="434975" y="5171440"/>
            <a:ext cx="4100830" cy="645160"/>
          </a:xfrm>
          <a:prstGeom prst="rect">
            <a:avLst/>
          </a:prstGeom>
          <a:noFill/>
        </p:spPr>
        <p:txBody>
          <a:bodyPr wrap="square" rtlCol="0" anchor="t">
            <a:spAutoFit/>
          </a:bodyPr>
          <a:p>
            <a:r>
              <a:rPr lang="zh-CN" altLang="en-US"/>
              <a:t>小规模：</a:t>
            </a:r>
            <a:endParaRPr lang="zh-CN" altLang="en-US"/>
          </a:p>
          <a:p>
            <a:r>
              <a:rPr lang="zh-CN" altLang="en-US"/>
              <a:t>单MySQL数据库</a:t>
            </a:r>
            <a:r>
              <a:rPr lang="zh-CN" altLang="en-US"/>
              <a:t>的集中式架构方案</a:t>
            </a:r>
            <a:endParaRPr lang="zh-CN" altLang="en-US"/>
          </a:p>
        </p:txBody>
      </p:sp>
      <p:pic>
        <p:nvPicPr>
          <p:cNvPr id="8" name="图片 7"/>
          <p:cNvPicPr>
            <a:picLocks noChangeAspect="1"/>
          </p:cNvPicPr>
          <p:nvPr/>
        </p:nvPicPr>
        <p:blipFill>
          <a:blip r:embed="rId3"/>
          <a:stretch>
            <a:fillRect/>
          </a:stretch>
        </p:blipFill>
        <p:spPr>
          <a:xfrm>
            <a:off x="4420235" y="1243330"/>
            <a:ext cx="7644765" cy="4858385"/>
          </a:xfrm>
          <a:prstGeom prst="rect">
            <a:avLst/>
          </a:prstGeom>
        </p:spPr>
      </p:pic>
      <p:sp>
        <p:nvSpPr>
          <p:cNvPr id="10" name="文本框 9"/>
          <p:cNvSpPr txBox="1"/>
          <p:nvPr/>
        </p:nvSpPr>
        <p:spPr>
          <a:xfrm>
            <a:off x="6521450" y="6273165"/>
            <a:ext cx="3811270" cy="368300"/>
          </a:xfrm>
          <a:prstGeom prst="rect">
            <a:avLst/>
          </a:prstGeom>
          <a:noFill/>
        </p:spPr>
        <p:txBody>
          <a:bodyPr wrap="square" rtlCol="0" anchor="t">
            <a:spAutoFit/>
          </a:bodyPr>
          <a:p>
            <a:r>
              <a:rPr lang="zh-CN" altLang="en-US"/>
              <a:t>传统大规模：分库分表</a:t>
            </a:r>
            <a:r>
              <a:rPr lang="en-US" altLang="zh-CN"/>
              <a:t>+</a:t>
            </a:r>
            <a:r>
              <a:rPr lang="zh-CN" altLang="en-US"/>
              <a:t>读写</a:t>
            </a:r>
            <a:r>
              <a:rPr lang="zh-CN" altLang="en-US"/>
              <a:t>分离</a:t>
            </a:r>
            <a:endParaRPr lang="zh-CN" altLang="en-US"/>
          </a:p>
        </p:txBody>
      </p:sp>
    </p:spTree>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
        <p:nvSpPr>
          <p:cNvPr id="2" name="文本框 1"/>
          <p:cNvSpPr txBox="1"/>
          <p:nvPr/>
        </p:nvSpPr>
        <p:spPr>
          <a:xfrm>
            <a:off x="548640" y="1257300"/>
            <a:ext cx="3987165" cy="368300"/>
          </a:xfrm>
          <a:prstGeom prst="rect">
            <a:avLst/>
          </a:prstGeom>
          <a:noFill/>
        </p:spPr>
        <p:txBody>
          <a:bodyPr wrap="square" rtlCol="0" anchor="t">
            <a:spAutoFit/>
          </a:bodyPr>
          <a:p>
            <a:r>
              <a:rPr lang="zh-CN" altLang="en-US">
                <a:hlinkClick r:id="rId1" action="ppaction://hlinkfile"/>
              </a:rPr>
              <a:t>大规模订单系统解读-架构篇</a:t>
            </a:r>
            <a:endParaRPr lang="zh-CN" altLang="en-US"/>
          </a:p>
        </p:txBody>
      </p:sp>
      <p:sp>
        <p:nvSpPr>
          <p:cNvPr id="10" name="文本框 9"/>
          <p:cNvSpPr txBox="1"/>
          <p:nvPr/>
        </p:nvSpPr>
        <p:spPr>
          <a:xfrm>
            <a:off x="3338195" y="6333490"/>
            <a:ext cx="6994525" cy="368300"/>
          </a:xfrm>
          <a:prstGeom prst="rect">
            <a:avLst/>
          </a:prstGeom>
          <a:noFill/>
        </p:spPr>
        <p:txBody>
          <a:bodyPr wrap="square" rtlCol="0" anchor="t">
            <a:spAutoFit/>
          </a:bodyPr>
          <a:p>
            <a:r>
              <a:rPr lang="zh-CN" altLang="en-US"/>
              <a:t>传统大规模：</a:t>
            </a:r>
            <a:r>
              <a:t>MySQL 分库分表+ Elasticsearch</a:t>
            </a:r>
          </a:p>
        </p:txBody>
      </p:sp>
      <p:pic>
        <p:nvPicPr>
          <p:cNvPr id="6" name="图片 5"/>
          <p:cNvPicPr>
            <a:picLocks noChangeAspect="1"/>
          </p:cNvPicPr>
          <p:nvPr/>
        </p:nvPicPr>
        <p:blipFill>
          <a:blip r:embed="rId2"/>
          <a:stretch>
            <a:fillRect/>
          </a:stretch>
        </p:blipFill>
        <p:spPr>
          <a:xfrm>
            <a:off x="810895" y="1660525"/>
            <a:ext cx="10569575" cy="4612640"/>
          </a:xfrm>
          <a:prstGeom prst="rect">
            <a:avLst/>
          </a:prstGeom>
        </p:spPr>
      </p:pic>
    </p:spTree>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
        <p:nvSpPr>
          <p:cNvPr id="2" name="文本框 1"/>
          <p:cNvSpPr txBox="1"/>
          <p:nvPr/>
        </p:nvSpPr>
        <p:spPr>
          <a:xfrm>
            <a:off x="548640" y="1257300"/>
            <a:ext cx="3987165" cy="368300"/>
          </a:xfrm>
          <a:prstGeom prst="rect">
            <a:avLst/>
          </a:prstGeom>
          <a:noFill/>
        </p:spPr>
        <p:txBody>
          <a:bodyPr wrap="square" rtlCol="0" anchor="t">
            <a:spAutoFit/>
          </a:bodyPr>
          <a:p>
            <a:r>
              <a:rPr lang="zh-CN" altLang="en-US">
                <a:hlinkClick r:id="rId1" action="ppaction://hlinkfile"/>
              </a:rPr>
              <a:t>大规模订单系统解读-架构篇</a:t>
            </a:r>
            <a:endParaRPr lang="zh-CN" altLang="en-US"/>
          </a:p>
        </p:txBody>
      </p:sp>
      <p:sp>
        <p:nvSpPr>
          <p:cNvPr id="10" name="文本框 9"/>
          <p:cNvSpPr txBox="1"/>
          <p:nvPr/>
        </p:nvSpPr>
        <p:spPr>
          <a:xfrm>
            <a:off x="548640" y="5841365"/>
            <a:ext cx="10794365" cy="922020"/>
          </a:xfrm>
          <a:prstGeom prst="rect">
            <a:avLst/>
          </a:prstGeom>
          <a:noFill/>
        </p:spPr>
        <p:txBody>
          <a:bodyPr wrap="square" rtlCol="0" anchor="t">
            <a:spAutoFit/>
          </a:bodyPr>
          <a:p>
            <a:r>
              <a:rPr lang="zh-CN" altLang="en-US"/>
              <a:t>新型大规模：</a:t>
            </a:r>
            <a:r>
              <a:t>无分库分表</a:t>
            </a:r>
            <a:r>
              <a:rPr lang="zh-CN"/>
              <a:t>，MySQL + Tablestore，MySQL 完成业务逻辑相关任务，且数据根据需求仅保留最近0.5 ~ 3个月，不会触发 MySQL 的各项瓶颈，因此无需再分库分表。Tablestore 作为订单数据中台完成订单查询、分析等一系列功能，支持千亿级</a:t>
            </a:r>
            <a:r>
              <a:rPr lang="zh-CN"/>
              <a:t>数据。</a:t>
            </a:r>
            <a:endParaRPr lang="zh-CN"/>
          </a:p>
        </p:txBody>
      </p:sp>
      <p:pic>
        <p:nvPicPr>
          <p:cNvPr id="3" name="图片 2"/>
          <p:cNvPicPr>
            <a:picLocks noChangeAspect="1"/>
          </p:cNvPicPr>
          <p:nvPr/>
        </p:nvPicPr>
        <p:blipFill>
          <a:blip r:embed="rId2"/>
          <a:stretch>
            <a:fillRect/>
          </a:stretch>
        </p:blipFill>
        <p:spPr>
          <a:xfrm>
            <a:off x="1072515" y="1688465"/>
            <a:ext cx="9578340" cy="4095750"/>
          </a:xfrm>
          <a:prstGeom prst="rect">
            <a:avLst/>
          </a:prstGeom>
        </p:spPr>
      </p:pic>
    </p:spTree>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
        <p:nvSpPr>
          <p:cNvPr id="2" name="文本框 1"/>
          <p:cNvSpPr txBox="1"/>
          <p:nvPr/>
        </p:nvSpPr>
        <p:spPr>
          <a:xfrm>
            <a:off x="548640" y="1257300"/>
            <a:ext cx="8089265" cy="368300"/>
          </a:xfrm>
          <a:prstGeom prst="rect">
            <a:avLst/>
          </a:prstGeom>
          <a:noFill/>
        </p:spPr>
        <p:txBody>
          <a:bodyPr wrap="square" rtlCol="0" anchor="t">
            <a:spAutoFit/>
          </a:bodyPr>
          <a:p>
            <a:r>
              <a:rPr lang="zh-CN" altLang="en-US"/>
              <a:t>Feed流系统设计-总纲：</a:t>
            </a:r>
            <a:r>
              <a:rPr lang="zh-CN" altLang="en-US">
                <a:hlinkClick r:id="rId1" action="ppaction://hlinkfile"/>
              </a:rPr>
              <a:t>https://developer.aliyun.com/article/706808</a:t>
            </a:r>
            <a:endParaRPr lang="zh-CN" altLang="en-US"/>
          </a:p>
        </p:txBody>
      </p:sp>
      <p:pic>
        <p:nvPicPr>
          <p:cNvPr id="5" name="图片 4"/>
          <p:cNvPicPr>
            <a:picLocks noChangeAspect="1"/>
          </p:cNvPicPr>
          <p:nvPr/>
        </p:nvPicPr>
        <p:blipFill>
          <a:blip r:embed="rId2"/>
          <a:stretch>
            <a:fillRect/>
          </a:stretch>
        </p:blipFill>
        <p:spPr>
          <a:xfrm>
            <a:off x="142875" y="2037080"/>
            <a:ext cx="4870450" cy="2567940"/>
          </a:xfrm>
          <a:prstGeom prst="rect">
            <a:avLst/>
          </a:prstGeom>
        </p:spPr>
      </p:pic>
      <p:pic>
        <p:nvPicPr>
          <p:cNvPr id="6" name="图片 5"/>
          <p:cNvPicPr>
            <a:picLocks noChangeAspect="1"/>
          </p:cNvPicPr>
          <p:nvPr/>
        </p:nvPicPr>
        <p:blipFill>
          <a:blip r:embed="rId3"/>
          <a:stretch>
            <a:fillRect/>
          </a:stretch>
        </p:blipFill>
        <p:spPr>
          <a:xfrm>
            <a:off x="4899025" y="1774825"/>
            <a:ext cx="7124700" cy="5083175"/>
          </a:xfrm>
          <a:prstGeom prst="rect">
            <a:avLst/>
          </a:prstGeom>
        </p:spPr>
      </p:pic>
    </p:spTree>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
        <p:nvSpPr>
          <p:cNvPr id="2" name="文本框 1"/>
          <p:cNvSpPr txBox="1"/>
          <p:nvPr/>
        </p:nvSpPr>
        <p:spPr>
          <a:xfrm>
            <a:off x="548640" y="1257300"/>
            <a:ext cx="8089265" cy="368300"/>
          </a:xfrm>
          <a:prstGeom prst="rect">
            <a:avLst/>
          </a:prstGeom>
          <a:noFill/>
        </p:spPr>
        <p:txBody>
          <a:bodyPr wrap="square" rtlCol="0" anchor="t">
            <a:spAutoFit/>
          </a:bodyPr>
          <a:p>
            <a:r>
              <a:rPr lang="zh-CN" altLang="en-US"/>
              <a:t>Feed流系统设计-总纲：</a:t>
            </a:r>
            <a:r>
              <a:rPr lang="zh-CN" altLang="en-US">
                <a:hlinkClick r:id="rId1" action="ppaction://hlinkfile"/>
              </a:rPr>
              <a:t>https://developer.aliyun.com/article/706808</a:t>
            </a:r>
            <a:endParaRPr lang="zh-CN" altLang="en-US"/>
          </a:p>
        </p:txBody>
      </p:sp>
      <p:pic>
        <p:nvPicPr>
          <p:cNvPr id="3" name="图片 2"/>
          <p:cNvPicPr>
            <a:picLocks noChangeAspect="1"/>
          </p:cNvPicPr>
          <p:nvPr/>
        </p:nvPicPr>
        <p:blipFill>
          <a:blip r:embed="rId2"/>
          <a:stretch>
            <a:fillRect/>
          </a:stretch>
        </p:blipFill>
        <p:spPr>
          <a:xfrm>
            <a:off x="1430655" y="1692275"/>
            <a:ext cx="8593455" cy="4956175"/>
          </a:xfrm>
          <a:prstGeom prst="rect">
            <a:avLst/>
          </a:prstGeom>
        </p:spPr>
      </p:pic>
    </p:spTree>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57201" y="1343025"/>
            <a:ext cx="11072812" cy="1938020"/>
          </a:xfrm>
          <a:prstGeom prst="rect">
            <a:avLst/>
          </a:prstGeom>
          <a:noFill/>
        </p:spPr>
        <p:txBody>
          <a:bodyPr wrap="square" rtlCol="0">
            <a:spAutoFit/>
          </a:bodyPr>
          <a:lstStyle/>
          <a:p>
            <a:pPr>
              <a:lnSpc>
                <a:spcPct val="150000"/>
              </a:lnSpc>
            </a:pPr>
            <a:r>
              <a:rPr lang="en-US" altLang="zh-CN" sz="2000" dirty="0"/>
              <a:t>NewSQL</a:t>
            </a:r>
            <a:r>
              <a:rPr lang="zh-CN" altLang="en-US" sz="2000" dirty="0"/>
              <a:t>数据库：</a:t>
            </a:r>
            <a:r>
              <a:rPr lang="en-US" altLang="zh-CN" sz="2000" dirty="0"/>
              <a:t> </a:t>
            </a:r>
            <a:r>
              <a:rPr lang="en-US" altLang="zh-CN" sz="2000" dirty="0" err="1"/>
              <a:t>TiDB</a:t>
            </a:r>
            <a:r>
              <a:rPr lang="zh-CN" altLang="en-US" sz="2000" dirty="0"/>
              <a:t>、</a:t>
            </a:r>
            <a:r>
              <a:rPr lang="en-GB" altLang="zh-CN" sz="2000" dirty="0" err="1"/>
              <a:t>OceanBase</a:t>
            </a:r>
            <a:r>
              <a:rPr lang="zh-CN" altLang="en-US" sz="2000" dirty="0"/>
              <a:t>、</a:t>
            </a:r>
            <a:r>
              <a:rPr lang="en-GB" altLang="zh-CN" sz="2000" dirty="0"/>
              <a:t> </a:t>
            </a:r>
            <a:r>
              <a:rPr lang="en-GB" altLang="zh-CN" sz="2000" dirty="0" err="1"/>
              <a:t>PolarDB</a:t>
            </a:r>
            <a:r>
              <a:rPr lang="zh-CN" altLang="en-GB" sz="2000" dirty="0" err="1"/>
              <a:t>、GaussDB</a:t>
            </a:r>
            <a:endParaRPr lang="zh-CN" altLang="en-GB" sz="2000" dirty="0" err="1"/>
          </a:p>
          <a:p>
            <a:pPr latinLnBrk="1">
              <a:lnSpc>
                <a:spcPct val="150000"/>
              </a:lnSpc>
            </a:pPr>
            <a:r>
              <a:rPr lang="zh-CN" altLang="en-US" sz="2000" dirty="0">
                <a:latin typeface="+mn-ea"/>
                <a:ea typeface="+mn-ea"/>
              </a:rPr>
              <a:t>结合传统数据库的优点，比如 </a:t>
            </a:r>
            <a:r>
              <a:rPr lang="en-US" altLang="zh-CN" sz="2000" dirty="0">
                <a:latin typeface="+mn-ea"/>
                <a:ea typeface="+mn-ea"/>
              </a:rPr>
              <a:t>SQL </a:t>
            </a:r>
            <a:r>
              <a:rPr lang="zh-CN" altLang="en-US" sz="2000" dirty="0">
                <a:latin typeface="+mn-ea"/>
                <a:ea typeface="+mn-ea"/>
              </a:rPr>
              <a:t>表达力，事务一致性等特性，同时又跟 </a:t>
            </a:r>
            <a:r>
              <a:rPr lang="en-US" altLang="zh-CN" sz="2000" dirty="0">
                <a:latin typeface="+mn-ea"/>
                <a:ea typeface="+mn-ea"/>
              </a:rPr>
              <a:t>NoSQL </a:t>
            </a:r>
            <a:r>
              <a:rPr lang="zh-CN" altLang="en-US" sz="2000" dirty="0">
                <a:latin typeface="+mn-ea"/>
                <a:ea typeface="+mn-ea"/>
              </a:rPr>
              <a:t>时代好的扩展性等功能结合，发展出一种新的、可扩展并且用起来又像单机数据库一样方便的系统。</a:t>
            </a:r>
            <a:br>
              <a:rPr lang="zh-CN" altLang="en-US" sz="2000" dirty="0"/>
            </a:br>
            <a:endParaRPr lang="en-US" altLang="zh-CN" sz="2000" dirty="0"/>
          </a:p>
        </p:txBody>
      </p:sp>
      <p:pic>
        <p:nvPicPr>
          <p:cNvPr id="2" name="图片 1"/>
          <p:cNvPicPr>
            <a:picLocks noChangeAspect="1"/>
          </p:cNvPicPr>
          <p:nvPr/>
        </p:nvPicPr>
        <p:blipFill>
          <a:blip r:embed="rId1"/>
          <a:stretch>
            <a:fillRect/>
          </a:stretch>
        </p:blipFill>
        <p:spPr>
          <a:xfrm>
            <a:off x="3081880" y="3029354"/>
            <a:ext cx="8652919" cy="3638229"/>
          </a:xfrm>
          <a:prstGeom prst="rect">
            <a:avLst/>
          </a:prstGeom>
        </p:spPr>
      </p:pic>
      <p:sp>
        <p:nvSpPr>
          <p:cNvPr id="4" name="矩形 3"/>
          <p:cNvSpPr/>
          <p:nvPr/>
        </p:nvSpPr>
        <p:spPr>
          <a:xfrm>
            <a:off x="445009" y="2992778"/>
            <a:ext cx="2419893" cy="923330"/>
          </a:xfrm>
          <a:prstGeom prst="rect">
            <a:avLst/>
          </a:prstGeom>
        </p:spPr>
        <p:txBody>
          <a:bodyPr wrap="none">
            <a:spAutoFit/>
          </a:bodyPr>
          <a:lstStyle/>
          <a:p>
            <a:r>
              <a:rPr lang="en-GB" altLang="zh-CN" b="1" dirty="0">
                <a:solidFill>
                  <a:srgbClr val="089CBB"/>
                </a:solidFill>
                <a:latin typeface="Helvetica Neue" panose="02000503000000020004" charset="0"/>
              </a:rPr>
              <a:t>Shared Nothing </a:t>
            </a:r>
            <a:r>
              <a:rPr lang="zh-CN" altLang="en-US" b="1" dirty="0">
                <a:solidFill>
                  <a:srgbClr val="089CBB"/>
                </a:solidFill>
                <a:latin typeface="Helvetica Neue" panose="02000503000000020004" charset="0"/>
              </a:rPr>
              <a:t>流派</a:t>
            </a:r>
            <a:endParaRPr lang="en-US" altLang="zh-CN" b="1" dirty="0">
              <a:solidFill>
                <a:srgbClr val="089CBB"/>
              </a:solidFill>
              <a:latin typeface="Helvetica Neue" panose="02000503000000020004" charset="0"/>
            </a:endParaRPr>
          </a:p>
          <a:p>
            <a:endParaRPr lang="en-US" altLang="zh-CN" b="1" i="0" dirty="0">
              <a:solidFill>
                <a:srgbClr val="089CBB"/>
              </a:solidFill>
              <a:effectLst/>
              <a:latin typeface="Helvetica Neue" panose="02000503000000020004" charset="0"/>
            </a:endParaRPr>
          </a:p>
          <a:p>
            <a:r>
              <a:rPr lang="zh-CN" altLang="en-US" dirty="0"/>
              <a:t>纯分布式数据库</a:t>
            </a:r>
            <a:endParaRPr lang="zh-CN" altLang="en-US" b="1" i="0" dirty="0">
              <a:solidFill>
                <a:srgbClr val="353535"/>
              </a:solidFill>
              <a:effectLst/>
              <a:latin typeface="Helvetica Neue" panose="02000503000000020004" charset="0"/>
            </a:endParaRPr>
          </a:p>
        </p:txBody>
      </p:sp>
      <p:sp>
        <p:nvSpPr>
          <p:cNvPr id="8"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2" name="图片 1"/>
          <p:cNvPicPr>
            <a:picLocks noChangeAspect="1"/>
          </p:cNvPicPr>
          <p:nvPr/>
        </p:nvPicPr>
        <p:blipFill>
          <a:blip r:embed="rId1"/>
          <a:stretch>
            <a:fillRect/>
          </a:stretch>
        </p:blipFill>
        <p:spPr>
          <a:xfrm>
            <a:off x="2078355" y="1214755"/>
            <a:ext cx="8035290" cy="5433060"/>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a:xfrm>
            <a:off x="362225" y="1468282"/>
            <a:ext cx="2719655" cy="923330"/>
          </a:xfrm>
          <a:prstGeom prst="rect">
            <a:avLst/>
          </a:prstGeom>
        </p:spPr>
        <p:txBody>
          <a:bodyPr wrap="none">
            <a:spAutoFit/>
          </a:bodyPr>
          <a:lstStyle/>
          <a:p>
            <a:r>
              <a:rPr lang="en-GB" altLang="zh-CN" b="1" dirty="0">
                <a:solidFill>
                  <a:srgbClr val="089CBB"/>
                </a:solidFill>
                <a:latin typeface="Helvetica Neue" panose="02000503000000020004" charset="0"/>
              </a:rPr>
              <a:t>Shared Everything </a:t>
            </a:r>
            <a:r>
              <a:rPr lang="zh-CN" altLang="en-US" b="1" dirty="0">
                <a:solidFill>
                  <a:srgbClr val="089CBB"/>
                </a:solidFill>
                <a:latin typeface="Helvetica Neue" panose="02000503000000020004" charset="0"/>
              </a:rPr>
              <a:t>流派</a:t>
            </a:r>
            <a:endParaRPr lang="zh-CN" altLang="en-US" b="1" dirty="0">
              <a:solidFill>
                <a:srgbClr val="089CBB"/>
              </a:solidFill>
              <a:latin typeface="Helvetica Neue" panose="02000503000000020004" charset="0"/>
            </a:endParaRPr>
          </a:p>
          <a:p>
            <a:endParaRPr lang="en-US" altLang="zh-CN" b="1" i="0" dirty="0">
              <a:solidFill>
                <a:srgbClr val="089CBB"/>
              </a:solidFill>
              <a:effectLst/>
              <a:latin typeface="Helvetica Neue" panose="02000503000000020004" charset="0"/>
            </a:endParaRPr>
          </a:p>
          <a:p>
            <a:r>
              <a:rPr lang="zh-CN" altLang="en-US" b="1" i="0" dirty="0">
                <a:solidFill>
                  <a:srgbClr val="353535"/>
                </a:solidFill>
                <a:effectLst/>
                <a:latin typeface="Helvetica Neue" panose="02000503000000020004" charset="0"/>
              </a:rPr>
              <a:t>存储计算分离</a:t>
            </a:r>
            <a:endParaRPr lang="zh-CN" altLang="en-US" b="1" i="0" dirty="0">
              <a:solidFill>
                <a:srgbClr val="353535"/>
              </a:solidFill>
              <a:effectLst/>
              <a:latin typeface="Helvetica Neue" panose="02000503000000020004" charset="0"/>
            </a:endParaRPr>
          </a:p>
        </p:txBody>
      </p:sp>
      <p:pic>
        <p:nvPicPr>
          <p:cNvPr id="8" name="图片 7"/>
          <p:cNvPicPr>
            <a:picLocks noChangeAspect="1"/>
          </p:cNvPicPr>
          <p:nvPr/>
        </p:nvPicPr>
        <p:blipFill>
          <a:blip r:embed="rId1"/>
          <a:stretch>
            <a:fillRect/>
          </a:stretch>
        </p:blipFill>
        <p:spPr>
          <a:xfrm>
            <a:off x="2267712" y="2081501"/>
            <a:ext cx="9664796" cy="3984780"/>
          </a:xfrm>
          <a:prstGeom prst="rect">
            <a:avLst/>
          </a:prstGeom>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6388608" y="1484942"/>
            <a:ext cx="5635118" cy="520544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337841" y="1324445"/>
            <a:ext cx="11324950" cy="2348272"/>
          </a:xfrm>
          <a:prstGeom prst="rect">
            <a:avLst/>
          </a:prstGeom>
        </p:spPr>
        <p:txBody>
          <a:bodyPr wrap="square">
            <a:spAutoFit/>
          </a:bodyPr>
          <a:lstStyle/>
          <a:p>
            <a:pPr>
              <a:lnSpc>
                <a:spcPct val="150000"/>
              </a:lnSpc>
            </a:pPr>
            <a:r>
              <a:rPr lang="zh-CN" altLang="en-US" sz="2000" b="1" dirty="0">
                <a:solidFill>
                  <a:srgbClr val="089CBB"/>
                </a:solidFill>
                <a:latin typeface="Helvetica Neue" panose="02000503000000020004" charset="0"/>
              </a:rPr>
              <a:t>分布式 </a:t>
            </a:r>
            <a:r>
              <a:rPr lang="en-US" altLang="zh-CN" sz="2000" b="1" dirty="0">
                <a:solidFill>
                  <a:srgbClr val="089CBB"/>
                </a:solidFill>
                <a:latin typeface="Helvetica Neue" panose="02000503000000020004" charset="0"/>
              </a:rPr>
              <a:t>HTAP </a:t>
            </a:r>
            <a:r>
              <a:rPr lang="zh-CN" altLang="en-US" sz="2000" b="1" dirty="0">
                <a:solidFill>
                  <a:srgbClr val="089CBB"/>
                </a:solidFill>
                <a:latin typeface="Helvetica Neue" panose="02000503000000020004" charset="0"/>
              </a:rPr>
              <a:t>数据库</a:t>
            </a:r>
            <a:r>
              <a:rPr lang="en-US" altLang="zh-CN" sz="2000" b="1" dirty="0">
                <a:solidFill>
                  <a:srgbClr val="089CBB"/>
                </a:solidFill>
                <a:latin typeface="Helvetica Neue" panose="02000503000000020004" charset="0"/>
              </a:rPr>
              <a:t>:</a:t>
            </a:r>
            <a:r>
              <a:rPr lang="zh-CN" altLang="en-US" sz="2000" b="1" dirty="0">
                <a:solidFill>
                  <a:srgbClr val="089CBB"/>
                </a:solidFill>
                <a:latin typeface="Helvetica Neue" panose="02000503000000020004" charset="0"/>
              </a:rPr>
              <a:t> </a:t>
            </a:r>
            <a:r>
              <a:rPr lang="en-US" altLang="zh-CN" sz="2000" dirty="0">
                <a:solidFill>
                  <a:srgbClr val="FF0000"/>
                </a:solidFill>
                <a:latin typeface="+mn-ea"/>
                <a:ea typeface="+mn-ea"/>
              </a:rPr>
              <a:t>H</a:t>
            </a:r>
            <a:r>
              <a:rPr lang="en-US" altLang="zh-CN" sz="2000" dirty="0">
                <a:solidFill>
                  <a:srgbClr val="494949"/>
                </a:solidFill>
                <a:latin typeface="+mn-ea"/>
                <a:ea typeface="+mn-ea"/>
              </a:rPr>
              <a:t>ybrid </a:t>
            </a:r>
            <a:r>
              <a:rPr lang="en-US" altLang="zh-CN" sz="2000" dirty="0">
                <a:solidFill>
                  <a:srgbClr val="FF0000"/>
                </a:solidFill>
                <a:latin typeface="+mn-ea"/>
                <a:ea typeface="+mn-ea"/>
              </a:rPr>
              <a:t>T</a:t>
            </a:r>
            <a:r>
              <a:rPr lang="en-US" altLang="zh-CN" sz="2000" dirty="0">
                <a:solidFill>
                  <a:srgbClr val="494949"/>
                </a:solidFill>
                <a:latin typeface="+mn-ea"/>
                <a:ea typeface="+mn-ea"/>
              </a:rPr>
              <a:t>ransactional and </a:t>
            </a:r>
            <a:r>
              <a:rPr lang="en-US" altLang="zh-CN" sz="2000" dirty="0">
                <a:solidFill>
                  <a:srgbClr val="FF0000"/>
                </a:solidFill>
                <a:latin typeface="+mn-ea"/>
                <a:ea typeface="+mn-ea"/>
              </a:rPr>
              <a:t>A</a:t>
            </a:r>
            <a:r>
              <a:rPr lang="en-US" altLang="zh-CN" sz="2000" dirty="0">
                <a:solidFill>
                  <a:srgbClr val="494949"/>
                </a:solidFill>
                <a:latin typeface="+mn-ea"/>
                <a:ea typeface="+mn-ea"/>
              </a:rPr>
              <a:t>nalytical </a:t>
            </a:r>
            <a:r>
              <a:rPr lang="en-US" altLang="zh-CN" sz="2000" dirty="0">
                <a:solidFill>
                  <a:srgbClr val="FF0000"/>
                </a:solidFill>
                <a:latin typeface="+mn-ea"/>
                <a:ea typeface="+mn-ea"/>
              </a:rPr>
              <a:t>P</a:t>
            </a:r>
            <a:r>
              <a:rPr lang="en-US" altLang="zh-CN" sz="2000" dirty="0">
                <a:solidFill>
                  <a:srgbClr val="494949"/>
                </a:solidFill>
                <a:latin typeface="+mn-ea"/>
                <a:ea typeface="+mn-ea"/>
              </a:rPr>
              <a:t>rocessing</a:t>
            </a:r>
            <a:r>
              <a:rPr lang="zh-CN" altLang="en-US" sz="2000" dirty="0">
                <a:solidFill>
                  <a:srgbClr val="494949"/>
                </a:solidFill>
                <a:latin typeface="+mn-ea"/>
                <a:ea typeface="+mn-ea"/>
              </a:rPr>
              <a:t>：既可以做事务，又可以在同一套系统里面做实时分析。</a:t>
            </a:r>
            <a:endParaRPr lang="en-US" altLang="zh-CN" sz="2000" dirty="0">
              <a:solidFill>
                <a:srgbClr val="494949"/>
              </a:solidFill>
              <a:latin typeface="+mn-ea"/>
              <a:ea typeface="+mn-ea"/>
            </a:endParaRPr>
          </a:p>
          <a:p>
            <a:pPr marL="342900" indent="-342900">
              <a:lnSpc>
                <a:spcPct val="150000"/>
              </a:lnSpc>
              <a:buFont typeface="Arial" panose="020B0604020202020204" pitchFamily="34" charset="0"/>
              <a:buChar char="•"/>
            </a:pPr>
            <a:r>
              <a:rPr lang="zh-CN" altLang="en-US" sz="2000" dirty="0">
                <a:solidFill>
                  <a:srgbClr val="494949"/>
                </a:solidFill>
                <a:latin typeface="+mn-ea"/>
                <a:ea typeface="+mn-ea"/>
              </a:rPr>
              <a:t>可以像 </a:t>
            </a:r>
            <a:r>
              <a:rPr lang="en-US" altLang="zh-CN" sz="2000" dirty="0">
                <a:solidFill>
                  <a:srgbClr val="494949"/>
                </a:solidFill>
                <a:latin typeface="+mn-ea"/>
                <a:ea typeface="+mn-ea"/>
              </a:rPr>
              <a:t>NoSQL </a:t>
            </a:r>
            <a:r>
              <a:rPr lang="zh-CN" altLang="en-US" sz="2000" dirty="0">
                <a:solidFill>
                  <a:srgbClr val="494949"/>
                </a:solidFill>
                <a:latin typeface="+mn-ea"/>
                <a:ea typeface="+mn-ea"/>
              </a:rPr>
              <a:t>一样具备无限水平扩展能力</a:t>
            </a:r>
            <a:endParaRPr lang="en-US" altLang="zh-CN" sz="2000" dirty="0">
              <a:solidFill>
                <a:srgbClr val="494949"/>
              </a:solidFill>
              <a:latin typeface="+mn-ea"/>
              <a:ea typeface="+mn-ea"/>
            </a:endParaRPr>
          </a:p>
          <a:p>
            <a:pPr marL="342900" indent="-342900">
              <a:lnSpc>
                <a:spcPct val="150000"/>
              </a:lnSpc>
              <a:buFont typeface="Arial" panose="020B0604020202020204" pitchFamily="34" charset="0"/>
              <a:buChar char="•"/>
            </a:pPr>
            <a:r>
              <a:rPr lang="zh-CN" altLang="en-US" sz="2000" dirty="0">
                <a:solidFill>
                  <a:srgbClr val="494949"/>
                </a:solidFill>
                <a:latin typeface="+mn-ea"/>
                <a:ea typeface="+mn-ea"/>
              </a:rPr>
              <a:t>像 </a:t>
            </a:r>
            <a:r>
              <a:rPr lang="en-US" altLang="zh-CN" sz="2000" dirty="0">
                <a:solidFill>
                  <a:srgbClr val="494949"/>
                </a:solidFill>
                <a:latin typeface="+mn-ea"/>
                <a:ea typeface="+mn-ea"/>
              </a:rPr>
              <a:t>NewSQL </a:t>
            </a:r>
            <a:r>
              <a:rPr lang="zh-CN" altLang="en-US" sz="2000" dirty="0">
                <a:solidFill>
                  <a:srgbClr val="494949"/>
                </a:solidFill>
                <a:latin typeface="+mn-ea"/>
                <a:ea typeface="+mn-ea"/>
              </a:rPr>
              <a:t>一样能够去做 </a:t>
            </a:r>
            <a:r>
              <a:rPr lang="en-US" altLang="zh-CN" sz="2000" dirty="0">
                <a:solidFill>
                  <a:srgbClr val="494949"/>
                </a:solidFill>
                <a:latin typeface="+mn-ea"/>
                <a:ea typeface="+mn-ea"/>
              </a:rPr>
              <a:t>SQL </a:t>
            </a:r>
            <a:r>
              <a:rPr lang="zh-CN" altLang="en-US" sz="2000" dirty="0">
                <a:solidFill>
                  <a:srgbClr val="494949"/>
                </a:solidFill>
                <a:latin typeface="+mn-ea"/>
                <a:ea typeface="+mn-ea"/>
              </a:rPr>
              <a:t>的查询与事务的支持</a:t>
            </a:r>
            <a:endParaRPr lang="en-US" altLang="zh-CN" sz="2000" dirty="0">
              <a:solidFill>
                <a:srgbClr val="494949"/>
              </a:solidFill>
              <a:latin typeface="+mn-ea"/>
              <a:ea typeface="+mn-ea"/>
            </a:endParaRPr>
          </a:p>
          <a:p>
            <a:pPr marL="342900" indent="-342900">
              <a:lnSpc>
                <a:spcPct val="150000"/>
              </a:lnSpc>
              <a:buFont typeface="Arial" panose="020B0604020202020204" pitchFamily="34" charset="0"/>
              <a:buChar char="•"/>
            </a:pPr>
            <a:r>
              <a:rPr lang="zh-CN" altLang="en-US" sz="2000" dirty="0">
                <a:solidFill>
                  <a:srgbClr val="494949"/>
                </a:solidFill>
                <a:latin typeface="+mn-ea"/>
                <a:ea typeface="+mn-ea"/>
              </a:rPr>
              <a:t>在复杂的场景下，</a:t>
            </a:r>
            <a:r>
              <a:rPr lang="en-US" altLang="zh-CN" sz="2000" dirty="0">
                <a:solidFill>
                  <a:srgbClr val="494949"/>
                </a:solidFill>
                <a:latin typeface="+mn-ea"/>
                <a:ea typeface="+mn-ea"/>
              </a:rPr>
              <a:t>OLAP </a:t>
            </a:r>
            <a:r>
              <a:rPr lang="zh-CN" altLang="en-US" sz="2000" dirty="0">
                <a:solidFill>
                  <a:srgbClr val="494949"/>
                </a:solidFill>
                <a:latin typeface="+mn-ea"/>
                <a:ea typeface="+mn-ea"/>
              </a:rPr>
              <a:t>不会影响到 </a:t>
            </a:r>
            <a:r>
              <a:rPr lang="en-US" altLang="zh-CN" sz="2000" dirty="0">
                <a:solidFill>
                  <a:srgbClr val="494949"/>
                </a:solidFill>
                <a:latin typeface="+mn-ea"/>
                <a:ea typeface="+mn-ea"/>
              </a:rPr>
              <a:t>OLTP </a:t>
            </a:r>
            <a:r>
              <a:rPr lang="zh-CN" altLang="en-US" sz="2000" dirty="0">
                <a:solidFill>
                  <a:srgbClr val="494949"/>
                </a:solidFill>
                <a:latin typeface="+mn-ea"/>
                <a:ea typeface="+mn-ea"/>
              </a:rPr>
              <a:t>业务。</a:t>
            </a:r>
            <a:endParaRPr lang="zh-CN" altLang="en-US" sz="2000" dirty="0">
              <a:latin typeface="+mn-ea"/>
              <a:ea typeface="+mn-ea"/>
            </a:endParaRPr>
          </a:p>
        </p:txBody>
      </p:sp>
      <p:pic>
        <p:nvPicPr>
          <p:cNvPr id="12" name="图片 11"/>
          <p:cNvPicPr>
            <a:picLocks noChangeAspect="1"/>
          </p:cNvPicPr>
          <p:nvPr/>
        </p:nvPicPr>
        <p:blipFill>
          <a:blip r:embed="rId2"/>
          <a:stretch>
            <a:fillRect/>
          </a:stretch>
        </p:blipFill>
        <p:spPr>
          <a:xfrm>
            <a:off x="722567" y="4085551"/>
            <a:ext cx="5227130" cy="2284450"/>
          </a:xfrm>
          <a:prstGeom prst="rect">
            <a:avLst/>
          </a:prstGeom>
        </p:spPr>
      </p:pic>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38987" y="1047751"/>
            <a:ext cx="11514026" cy="5549724"/>
          </a:xfrm>
          <a:prstGeom prst="rect">
            <a:avLst/>
          </a:prstGeom>
        </p:spPr>
        <p:txBody>
          <a:bodyPr wrap="square">
            <a:spAutoFit/>
          </a:bodyPr>
          <a:lstStyle/>
          <a:p>
            <a:pPr>
              <a:lnSpc>
                <a:spcPct val="200000"/>
              </a:lnSpc>
            </a:pPr>
            <a:r>
              <a:rPr lang="zh-CN" altLang="en-US" b="1" dirty="0"/>
              <a:t>支持主键自动生成</a:t>
            </a:r>
            <a:r>
              <a:rPr lang="zh-CN" altLang="en-US" dirty="0"/>
              <a:t>：支持多达 </a:t>
            </a:r>
            <a:r>
              <a:rPr lang="en-US" altLang="zh-CN" dirty="0"/>
              <a:t>4 </a:t>
            </a:r>
            <a:r>
              <a:rPr lang="zh-CN" altLang="en-US" dirty="0"/>
              <a:t>种主键策略（内含分布式唯一 </a:t>
            </a:r>
            <a:r>
              <a:rPr lang="en-US" altLang="zh-CN" dirty="0"/>
              <a:t>ID </a:t>
            </a:r>
            <a:r>
              <a:rPr lang="zh-CN" altLang="en-US" dirty="0"/>
              <a:t>生成器 </a:t>
            </a:r>
            <a:r>
              <a:rPr lang="en-US" altLang="zh-CN" dirty="0"/>
              <a:t>- Sequence</a:t>
            </a:r>
            <a:r>
              <a:rPr lang="zh-CN" altLang="en-US" dirty="0"/>
              <a:t>），解决主键问题</a:t>
            </a:r>
            <a:endParaRPr lang="zh-CN" altLang="en-US" dirty="0"/>
          </a:p>
          <a:p>
            <a:pPr>
              <a:lnSpc>
                <a:spcPct val="200000"/>
              </a:lnSpc>
            </a:pPr>
            <a:r>
              <a:rPr lang="zh-CN" altLang="en-US" b="1" dirty="0"/>
              <a:t>支持 </a:t>
            </a:r>
            <a:r>
              <a:rPr lang="en-US" altLang="zh-CN" b="1" dirty="0" err="1"/>
              <a:t>ActiveRecord</a:t>
            </a:r>
            <a:r>
              <a:rPr lang="en-US" altLang="zh-CN" b="1" dirty="0"/>
              <a:t> </a:t>
            </a:r>
            <a:r>
              <a:rPr lang="zh-CN" altLang="en-US" b="1" dirty="0"/>
              <a:t>模式</a:t>
            </a:r>
            <a:r>
              <a:rPr lang="zh-CN" altLang="en-US" dirty="0"/>
              <a:t>：支持 </a:t>
            </a:r>
            <a:r>
              <a:rPr lang="en-US" altLang="zh-CN" dirty="0" err="1"/>
              <a:t>ActiveRecord</a:t>
            </a:r>
            <a:r>
              <a:rPr lang="en-US" altLang="zh-CN" dirty="0"/>
              <a:t> </a:t>
            </a:r>
            <a:r>
              <a:rPr lang="zh-CN" altLang="en-US" dirty="0"/>
              <a:t>形式调用，实体类只需继承 </a:t>
            </a:r>
            <a:r>
              <a:rPr lang="en-US" altLang="zh-CN" dirty="0"/>
              <a:t>Model </a:t>
            </a:r>
            <a:r>
              <a:rPr lang="zh-CN" altLang="en-US" dirty="0"/>
              <a:t>类即可进行强大的 </a:t>
            </a:r>
            <a:r>
              <a:rPr lang="en-US" altLang="zh-CN" dirty="0"/>
              <a:t>CRUD </a:t>
            </a:r>
            <a:r>
              <a:rPr lang="zh-CN" altLang="en-US" dirty="0"/>
              <a:t>操作</a:t>
            </a:r>
            <a:endParaRPr lang="zh-CN" altLang="en-US" dirty="0"/>
          </a:p>
          <a:p>
            <a:pPr>
              <a:lnSpc>
                <a:spcPct val="200000"/>
              </a:lnSpc>
            </a:pPr>
            <a:r>
              <a:rPr lang="zh-CN" altLang="en-US" b="1" dirty="0"/>
              <a:t>支持自定义全局通用操作</a:t>
            </a:r>
            <a:r>
              <a:rPr lang="zh-CN" altLang="en-US" dirty="0"/>
              <a:t>：支持全局通用方法注入（ </a:t>
            </a:r>
            <a:r>
              <a:rPr lang="en-US" altLang="zh-CN" dirty="0"/>
              <a:t>Write once, use anywhere </a:t>
            </a:r>
            <a:r>
              <a:rPr lang="zh-CN" altLang="en-US" dirty="0"/>
              <a:t>）</a:t>
            </a:r>
            <a:endParaRPr lang="zh-CN" altLang="en-US" dirty="0"/>
          </a:p>
          <a:p>
            <a:pPr>
              <a:lnSpc>
                <a:spcPct val="200000"/>
              </a:lnSpc>
            </a:pPr>
            <a:r>
              <a:rPr lang="zh-CN" altLang="en-US" b="1" dirty="0"/>
              <a:t>内置代码生成器</a:t>
            </a:r>
            <a:r>
              <a:rPr lang="zh-CN" altLang="en-US" dirty="0"/>
              <a:t>：采用代码或者 </a:t>
            </a:r>
            <a:r>
              <a:rPr lang="en-US" altLang="zh-CN" dirty="0"/>
              <a:t>Maven </a:t>
            </a:r>
            <a:r>
              <a:rPr lang="zh-CN" altLang="en-US" dirty="0"/>
              <a:t>插件可快速生成 </a:t>
            </a:r>
            <a:r>
              <a:rPr lang="en-US" altLang="zh-CN" dirty="0"/>
              <a:t>Mapper </a:t>
            </a:r>
            <a:r>
              <a:rPr lang="zh-CN" altLang="en-US" dirty="0"/>
              <a:t>、 </a:t>
            </a:r>
            <a:r>
              <a:rPr lang="en-US" altLang="zh-CN" dirty="0"/>
              <a:t>Model </a:t>
            </a:r>
            <a:r>
              <a:rPr lang="zh-CN" altLang="en-US" dirty="0"/>
              <a:t>、 </a:t>
            </a:r>
            <a:r>
              <a:rPr lang="en-US" altLang="zh-CN" dirty="0"/>
              <a:t>Service </a:t>
            </a:r>
            <a:r>
              <a:rPr lang="zh-CN" altLang="en-US" dirty="0"/>
              <a:t>、 </a:t>
            </a:r>
            <a:r>
              <a:rPr lang="en-US" altLang="zh-CN" dirty="0"/>
              <a:t>Controller </a:t>
            </a:r>
            <a:r>
              <a:rPr lang="zh-CN" altLang="en-US" dirty="0"/>
              <a:t>层代码，支持模板引擎，更有超多自定义配置等您来使用</a:t>
            </a:r>
            <a:endParaRPr lang="zh-CN" altLang="en-US" dirty="0"/>
          </a:p>
          <a:p>
            <a:pPr>
              <a:lnSpc>
                <a:spcPct val="200000"/>
              </a:lnSpc>
            </a:pPr>
            <a:r>
              <a:rPr lang="zh-CN" altLang="en-US" b="1" dirty="0">
                <a:solidFill>
                  <a:srgbClr val="FF0000"/>
                </a:solidFill>
              </a:rPr>
              <a:t>内置分页插件</a:t>
            </a:r>
            <a:r>
              <a:rPr lang="zh-CN" altLang="en-US" dirty="0"/>
              <a:t>：基于 </a:t>
            </a:r>
            <a:r>
              <a:rPr lang="en-US" altLang="zh-CN" dirty="0"/>
              <a:t>MyBatis </a:t>
            </a:r>
            <a:r>
              <a:rPr lang="zh-CN" altLang="en-US" dirty="0"/>
              <a:t>物理分页，开发者无需关心具体操作，写分页等同于普通 </a:t>
            </a:r>
            <a:r>
              <a:rPr lang="en-US" altLang="zh-CN" dirty="0"/>
              <a:t>List </a:t>
            </a:r>
            <a:r>
              <a:rPr lang="zh-CN" altLang="en-US" dirty="0"/>
              <a:t>查询</a:t>
            </a:r>
            <a:endParaRPr lang="zh-CN" altLang="en-US" dirty="0"/>
          </a:p>
          <a:p>
            <a:pPr>
              <a:lnSpc>
                <a:spcPct val="200000"/>
              </a:lnSpc>
            </a:pPr>
            <a:r>
              <a:rPr lang="zh-CN" altLang="en-US" b="1" dirty="0"/>
              <a:t>分页插件支持多种数据库</a:t>
            </a:r>
            <a:r>
              <a:rPr lang="zh-CN" altLang="en-US" dirty="0"/>
              <a:t>：支持 </a:t>
            </a:r>
            <a:r>
              <a:rPr lang="en-US" altLang="zh-CN" dirty="0"/>
              <a:t>MySQL</a:t>
            </a:r>
            <a:r>
              <a:rPr lang="zh-CN" altLang="en-US" dirty="0"/>
              <a:t>、</a:t>
            </a:r>
            <a:r>
              <a:rPr lang="en-US" altLang="zh-CN" dirty="0" err="1"/>
              <a:t>MariaDB</a:t>
            </a:r>
            <a:r>
              <a:rPr lang="zh-CN" altLang="en-US" dirty="0"/>
              <a:t>、</a:t>
            </a:r>
            <a:r>
              <a:rPr lang="en-US" altLang="zh-CN" dirty="0"/>
              <a:t>Oracle</a:t>
            </a:r>
            <a:r>
              <a:rPr lang="zh-CN" altLang="en-US" dirty="0"/>
              <a:t>、</a:t>
            </a:r>
            <a:r>
              <a:rPr lang="en-US" altLang="zh-CN" dirty="0"/>
              <a:t>DB2</a:t>
            </a:r>
            <a:r>
              <a:rPr lang="zh-CN" altLang="en-US" dirty="0"/>
              <a:t>、</a:t>
            </a:r>
            <a:r>
              <a:rPr lang="en-US" altLang="zh-CN" dirty="0"/>
              <a:t>H2</a:t>
            </a:r>
            <a:r>
              <a:rPr lang="zh-CN" altLang="en-US" dirty="0"/>
              <a:t>、</a:t>
            </a:r>
            <a:r>
              <a:rPr lang="en-US" altLang="zh-CN" dirty="0"/>
              <a:t>HSQL</a:t>
            </a:r>
            <a:r>
              <a:rPr lang="zh-CN" altLang="en-US" dirty="0"/>
              <a:t>、</a:t>
            </a:r>
            <a:r>
              <a:rPr lang="en-US" altLang="zh-CN" dirty="0"/>
              <a:t>SQLite</a:t>
            </a:r>
            <a:r>
              <a:rPr lang="zh-CN" altLang="en-US" dirty="0"/>
              <a:t>、</a:t>
            </a:r>
            <a:r>
              <a:rPr lang="en-US" altLang="zh-CN" dirty="0" err="1"/>
              <a:t>Postgre</a:t>
            </a:r>
            <a:r>
              <a:rPr lang="zh-CN" altLang="en-US" dirty="0"/>
              <a:t>、</a:t>
            </a:r>
            <a:r>
              <a:rPr lang="en-US" altLang="zh-CN" dirty="0" err="1"/>
              <a:t>SQLServer</a:t>
            </a:r>
            <a:r>
              <a:rPr lang="en-US" altLang="zh-CN" dirty="0"/>
              <a:t> </a:t>
            </a:r>
            <a:r>
              <a:rPr lang="zh-CN" altLang="en-US" dirty="0"/>
              <a:t>等多种数据库</a:t>
            </a:r>
            <a:endParaRPr lang="zh-CN" altLang="en-US" dirty="0"/>
          </a:p>
          <a:p>
            <a:pPr>
              <a:lnSpc>
                <a:spcPct val="200000"/>
              </a:lnSpc>
            </a:pPr>
            <a:r>
              <a:rPr lang="zh-CN" altLang="en-US" b="1" dirty="0"/>
              <a:t>内置性能分析插件</a:t>
            </a:r>
            <a:r>
              <a:rPr lang="zh-CN" altLang="en-US" dirty="0"/>
              <a:t>：可输出 </a:t>
            </a:r>
            <a:r>
              <a:rPr lang="en-US" altLang="zh-CN" dirty="0" err="1"/>
              <a:t>Sql</a:t>
            </a:r>
            <a:r>
              <a:rPr lang="en-US" altLang="zh-CN" dirty="0"/>
              <a:t> </a:t>
            </a:r>
            <a:r>
              <a:rPr lang="zh-CN" altLang="en-US" dirty="0"/>
              <a:t>语句以及其执行时间，建议开发测试时启用该功能，能快速揪出慢查询</a:t>
            </a:r>
            <a:endParaRPr lang="zh-CN" altLang="en-US" dirty="0"/>
          </a:p>
          <a:p>
            <a:pPr>
              <a:lnSpc>
                <a:spcPct val="200000"/>
              </a:lnSpc>
            </a:pPr>
            <a:r>
              <a:rPr lang="zh-CN" altLang="en-US" b="1" dirty="0"/>
              <a:t>内置全局拦截插件</a:t>
            </a:r>
            <a:r>
              <a:rPr lang="zh-CN" altLang="en-US" dirty="0"/>
              <a:t>：提供全表 </a:t>
            </a:r>
            <a:r>
              <a:rPr lang="en-US" altLang="zh-CN" dirty="0"/>
              <a:t>delete </a:t>
            </a:r>
            <a:r>
              <a:rPr lang="zh-CN" altLang="en-US" dirty="0"/>
              <a:t>、 </a:t>
            </a:r>
            <a:r>
              <a:rPr lang="en-US" altLang="zh-CN" dirty="0"/>
              <a:t>update </a:t>
            </a:r>
            <a:r>
              <a:rPr lang="zh-CN" altLang="en-US" dirty="0"/>
              <a:t>操作智能分析阻断，也可自定义拦截规则，预防误操作</a:t>
            </a:r>
            <a:endParaRPr lang="zh-CN" altLang="en-US"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1420325"/>
          </a:xfrm>
          <a:prstGeom prst="rect">
            <a:avLst/>
          </a:prstGeom>
        </p:spPr>
        <p:txBody>
          <a:bodyPr wrap="square">
            <a:spAutoFit/>
          </a:bodyPr>
          <a:lstStyle/>
          <a:p>
            <a:pPr>
              <a:lnSpc>
                <a:spcPct val="150000"/>
              </a:lnSpc>
            </a:pPr>
            <a:r>
              <a:rPr lang="en-US" altLang="zh-CN" sz="2000" dirty="0"/>
              <a:t>CRUD</a:t>
            </a:r>
            <a:r>
              <a:rPr lang="zh-CN" altLang="en-US" sz="2000" dirty="0"/>
              <a:t>接口</a:t>
            </a:r>
            <a:endParaRPr lang="en-US" altLang="zh-CN" sz="2000" dirty="0"/>
          </a:p>
          <a:p>
            <a:pPr>
              <a:lnSpc>
                <a:spcPct val="150000"/>
              </a:lnSpc>
            </a:pPr>
            <a:endParaRPr lang="en-US" altLang="zh-CN" sz="2000" dirty="0"/>
          </a:p>
          <a:p>
            <a:pPr>
              <a:lnSpc>
                <a:spcPct val="150000"/>
              </a:lnSpc>
            </a:pPr>
            <a:endParaRPr lang="zh-CN" altLang="en-US" sz="2000" dirty="0"/>
          </a:p>
        </p:txBody>
      </p:sp>
      <p:sp>
        <p:nvSpPr>
          <p:cNvPr id="2" name="矩形 1"/>
          <p:cNvSpPr/>
          <p:nvPr/>
        </p:nvSpPr>
        <p:spPr>
          <a:xfrm>
            <a:off x="1962149" y="1312847"/>
            <a:ext cx="9282113" cy="646331"/>
          </a:xfrm>
          <a:prstGeom prst="rect">
            <a:avLst/>
          </a:prstGeom>
        </p:spPr>
        <p:txBody>
          <a:bodyPr wrap="square">
            <a:spAutoFit/>
          </a:bodyPr>
          <a:lstStyle/>
          <a:p>
            <a:r>
              <a:rPr lang="en-US" altLang="zh-CN" dirty="0">
                <a:hlinkClick r:id="rId1"/>
              </a:rPr>
              <a:t>https://mp.baomidou.com/guide/crud-interface.html#service-crud-%E6%8E%A5%E5%8F%A3</a:t>
            </a:r>
            <a:endParaRPr lang="zh-CN" altLang="en-US" dirty="0"/>
          </a:p>
        </p:txBody>
      </p:sp>
      <p:pic>
        <p:nvPicPr>
          <p:cNvPr id="5" name="图片 4"/>
          <p:cNvPicPr>
            <a:picLocks noChangeAspect="1"/>
          </p:cNvPicPr>
          <p:nvPr/>
        </p:nvPicPr>
        <p:blipFill>
          <a:blip r:embed="rId2"/>
          <a:stretch>
            <a:fillRect/>
          </a:stretch>
        </p:blipFill>
        <p:spPr>
          <a:xfrm>
            <a:off x="617541" y="2152897"/>
            <a:ext cx="2333333" cy="3952381"/>
          </a:xfrm>
          <a:prstGeom prst="rect">
            <a:avLst/>
          </a:prstGeom>
        </p:spPr>
      </p:pic>
      <p:sp>
        <p:nvSpPr>
          <p:cNvPr id="7" name="Rectangle 1"/>
          <p:cNvSpPr>
            <a:spLocks noChangeArrowheads="1"/>
          </p:cNvSpPr>
          <p:nvPr/>
        </p:nvSpPr>
        <p:spPr bwMode="auto">
          <a:xfrm>
            <a:off x="3437188" y="2432746"/>
            <a:ext cx="8465779" cy="3016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a:lnSpc>
                <a:spcPct val="200000"/>
              </a:lnSpc>
            </a:pPr>
            <a:r>
              <a:rPr lang="zh-CN" altLang="en-US" sz="2000" dirty="0">
                <a:latin typeface="Consolas" panose="020B0609020204030204" pitchFamily="49" charset="0"/>
              </a:rPr>
              <a:t>通用 </a:t>
            </a:r>
            <a:r>
              <a:rPr lang="en-US" altLang="zh-CN" sz="2000" dirty="0">
                <a:latin typeface="Consolas" panose="020B0609020204030204" pitchFamily="49" charset="0"/>
              </a:rPr>
              <a:t>Mapper</a:t>
            </a:r>
            <a:r>
              <a:rPr lang="zh-CN" altLang="en-US" sz="2000" dirty="0">
                <a:latin typeface="Consolas" panose="020B0609020204030204" pitchFamily="49" charset="0"/>
              </a:rPr>
              <a:t>接口：</a:t>
            </a:r>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BaseMapper</a:t>
            </a:r>
            <a:endParaRPr lang="en-US" altLang="zh-CN" sz="2000" dirty="0">
              <a:latin typeface="Consolas" panose="020B0609020204030204" pitchFamily="49" charset="0"/>
            </a:endParaRPr>
          </a:p>
          <a:p>
            <a:pPr lvl="0">
              <a:lnSpc>
                <a:spcPct val="200000"/>
              </a:lnSpc>
            </a:pPr>
            <a:r>
              <a:rPr lang="zh-CN" altLang="en-US" sz="2000" dirty="0">
                <a:latin typeface="Consolas" panose="020B0609020204030204" pitchFamily="49" charset="0"/>
              </a:rPr>
              <a:t>通用 </a:t>
            </a:r>
            <a:r>
              <a:rPr lang="en-US" altLang="zh-CN" sz="2000" dirty="0">
                <a:latin typeface="Consolas" panose="020B0609020204030204" pitchFamily="49" charset="0"/>
              </a:rPr>
              <a:t>Service</a:t>
            </a:r>
            <a:r>
              <a:rPr lang="zh-CN" altLang="en-US" sz="2000" dirty="0">
                <a:latin typeface="Consolas" panose="020B0609020204030204" pitchFamily="49" charset="0"/>
              </a:rPr>
              <a:t>接口：</a:t>
            </a:r>
            <a:r>
              <a:rPr lang="zh-CN" altLang="zh-CN" sz="2000" dirty="0">
                <a:solidFill>
                  <a:srgbClr val="000000"/>
                </a:solidFill>
                <a:latin typeface="Consolas" panose="020B0609020204030204" pitchFamily="49" charset="0"/>
              </a:rPr>
              <a:t>I</a:t>
            </a:r>
            <a:r>
              <a:rPr lang="en-US" altLang="zh-CN" sz="2000" dirty="0">
                <a:solidFill>
                  <a:srgbClr val="000000"/>
                </a:solidFill>
                <a:latin typeface="Consolas" panose="020B0609020204030204" pitchFamily="49" charset="0"/>
              </a:rPr>
              <a:t>s</a:t>
            </a:r>
            <a:r>
              <a:rPr lang="zh-CN" altLang="zh-CN" sz="2000" dirty="0">
                <a:solidFill>
                  <a:srgbClr val="000000"/>
                </a:solidFill>
                <a:latin typeface="Consolas" panose="020B0609020204030204" pitchFamily="49" charset="0"/>
              </a:rPr>
              <a:t>ervice</a:t>
            </a:r>
            <a:endParaRPr kumimoji="0" lang="en-US" altLang="zh-CN" sz="2000" i="0" u="none" strike="noStrike" cap="none" normalizeH="0" baseline="0" dirty="0">
              <a:ln>
                <a:noFill/>
              </a:ln>
              <a:effectLst/>
              <a:latin typeface="Consolas" panose="020B0609020204030204" pitchFamily="49" charset="0"/>
            </a:endParaRPr>
          </a:p>
          <a:p>
            <a:pPr marL="0" marR="0" lvl="0" indent="0" algn="l" defTabSz="914400" rtl="0" eaLnBrk="0" fontAlgn="base" latinLnBrk="0" hangingPunct="0">
              <a:lnSpc>
                <a:spcPct val="200000"/>
              </a:lnSpc>
              <a:spcBef>
                <a:spcPct val="0"/>
              </a:spcBef>
              <a:spcAft>
                <a:spcPct val="0"/>
              </a:spcAft>
              <a:buClrTx/>
              <a:buSzTx/>
              <a:buFontTx/>
              <a:buNone/>
            </a:pPr>
            <a:r>
              <a:rPr kumimoji="0" lang="zh-CN" altLang="zh-CN" sz="2000" b="1" i="0" u="none" strike="noStrike" cap="none" normalizeH="0" baseline="0" dirty="0">
                <a:ln>
                  <a:noFill/>
                </a:ln>
                <a:solidFill>
                  <a:srgbClr val="000080"/>
                </a:solidFill>
                <a:effectLst/>
                <a:latin typeface="Consolas" panose="020B0609020204030204" pitchFamily="49" charset="0"/>
              </a:rPr>
              <a:t>import </a:t>
            </a:r>
            <a:r>
              <a:rPr kumimoji="0" lang="zh-CN" altLang="zh-CN" sz="2000" b="0" i="0" u="none" strike="noStrike" cap="none" normalizeH="0" baseline="0" dirty="0">
                <a:ln>
                  <a:noFill/>
                </a:ln>
                <a:solidFill>
                  <a:srgbClr val="000000"/>
                </a:solidFill>
                <a:effectLst/>
                <a:latin typeface="Consolas" panose="020B0609020204030204" pitchFamily="49" charset="0"/>
              </a:rPr>
              <a:t>com.baomidou.mybatisplus.extension.service.IService</a:t>
            </a:r>
            <a:r>
              <a:rPr kumimoji="0" lang="zh-CN" altLang="zh-CN" sz="1400" b="0" i="0" u="none" strike="noStrike" cap="none" normalizeH="0" baseline="0" dirty="0">
                <a:ln>
                  <a:noFill/>
                </a:ln>
                <a:solidFill>
                  <a:srgbClr val="000000"/>
                </a:solidFill>
                <a:effectLst/>
                <a:latin typeface="Consolas" panose="020B0609020204030204" pitchFamily="49" charset="0"/>
              </a:rPr>
              <a:t>;</a:t>
            </a:r>
            <a:endParaRPr kumimoji="0" lang="en-US" altLang="zh-CN" sz="1400" b="0" i="0" u="none" strike="noStrike" cap="none" normalizeH="0" baseline="0" dirty="0">
              <a:ln>
                <a:noFill/>
              </a:ln>
              <a:solidFill>
                <a:srgbClr val="000000"/>
              </a:solidFill>
              <a:effectLst/>
              <a:latin typeface="Consolas" panose="020B0609020204030204" pitchFamily="49" charset="0"/>
            </a:endParaRPr>
          </a:p>
          <a:p>
            <a:pPr lvl="0">
              <a:lnSpc>
                <a:spcPct val="200000"/>
              </a:lnSpc>
            </a:pPr>
            <a:r>
              <a:rPr lang="en-US" altLang="zh-CN" sz="2000" b="1" dirty="0">
                <a:solidFill>
                  <a:srgbClr val="000080"/>
                </a:solidFill>
                <a:latin typeface="Consolas" panose="020B0609020204030204" pitchFamily="49" charset="0"/>
              </a:rPr>
              <a:t>import </a:t>
            </a:r>
            <a:r>
              <a:rPr lang="en-US" altLang="zh-CN" sz="2000" dirty="0" err="1">
                <a:solidFill>
                  <a:srgbClr val="000000"/>
                </a:solidFill>
                <a:latin typeface="Consolas" panose="020B0609020204030204" pitchFamily="49" charset="0"/>
              </a:rPr>
              <a:t>com.baomidou.mybatisplus.core.mapper.BaseMapper</a:t>
            </a:r>
            <a:r>
              <a:rPr lang="en-US" altLang="zh-CN" sz="2000" dirty="0">
                <a:solidFill>
                  <a:srgbClr val="000000"/>
                </a:solidFill>
                <a:latin typeface="Consolas" panose="020B0609020204030204" pitchFamily="49" charset="0"/>
              </a:rPr>
              <a:t>;</a:t>
            </a:r>
            <a:endParaRPr lang="en-US" altLang="zh-CN" sz="2000" dirty="0">
              <a:solidFill>
                <a:srgbClr val="000000"/>
              </a:solidFill>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958596"/>
          </a:xfrm>
          <a:prstGeom prst="rect">
            <a:avLst/>
          </a:prstGeom>
        </p:spPr>
        <p:txBody>
          <a:bodyPr wrap="square">
            <a:spAutoFit/>
          </a:bodyPr>
          <a:lstStyle/>
          <a:p>
            <a:pPr>
              <a:lnSpc>
                <a:spcPct val="150000"/>
              </a:lnSpc>
            </a:pPr>
            <a:endParaRPr lang="en-US" altLang="zh-CN" sz="2000" dirty="0"/>
          </a:p>
          <a:p>
            <a:pPr>
              <a:lnSpc>
                <a:spcPct val="150000"/>
              </a:lnSpc>
            </a:pPr>
            <a:endParaRPr lang="zh-CN" altLang="en-US" sz="2000" dirty="0"/>
          </a:p>
        </p:txBody>
      </p:sp>
      <p:pic>
        <p:nvPicPr>
          <p:cNvPr id="3" name="图片 2"/>
          <p:cNvPicPr>
            <a:picLocks noChangeAspect="1"/>
          </p:cNvPicPr>
          <p:nvPr/>
        </p:nvPicPr>
        <p:blipFill>
          <a:blip r:embed="rId1"/>
          <a:stretch>
            <a:fillRect/>
          </a:stretch>
        </p:blipFill>
        <p:spPr>
          <a:xfrm>
            <a:off x="2689924" y="1261492"/>
            <a:ext cx="7608428" cy="5464048"/>
          </a:xfrm>
          <a:prstGeom prst="rect">
            <a:avLst/>
          </a:prstGeom>
        </p:spPr>
      </p:pic>
      <p:sp>
        <p:nvSpPr>
          <p:cNvPr id="4" name="矩形 3"/>
          <p:cNvSpPr/>
          <p:nvPr/>
        </p:nvSpPr>
        <p:spPr>
          <a:xfrm>
            <a:off x="289033" y="1284913"/>
            <a:ext cx="1406154" cy="923330"/>
          </a:xfrm>
          <a:prstGeom prst="rect">
            <a:avLst/>
          </a:prstGeom>
        </p:spPr>
        <p:txBody>
          <a:bodyPr wrap="none">
            <a:spAutoFit/>
          </a:bodyPr>
          <a:lstStyle/>
          <a:p>
            <a:r>
              <a:rPr lang="zh-CN" altLang="en-GB" b="1" dirty="0">
                <a:solidFill>
                  <a:srgbClr val="2C3E50"/>
                </a:solidFill>
                <a:latin typeface="-apple-system"/>
              </a:rPr>
              <a:t>通用</a:t>
            </a:r>
            <a:r>
              <a:rPr lang="en-US" altLang="zh-CN" b="1" dirty="0">
                <a:solidFill>
                  <a:srgbClr val="2C3E50"/>
                </a:solidFill>
                <a:latin typeface="-apple-system"/>
              </a:rPr>
              <a:t>Mapper</a:t>
            </a:r>
            <a:endParaRPr lang="en-US" altLang="zh-CN" b="1" dirty="0">
              <a:solidFill>
                <a:srgbClr val="2C3E50"/>
              </a:solidFill>
              <a:latin typeface="-apple-system"/>
            </a:endParaRPr>
          </a:p>
          <a:p>
            <a:endParaRPr lang="en-US" altLang="zh-CN" b="1" dirty="0">
              <a:solidFill>
                <a:srgbClr val="2C3E50"/>
              </a:solidFill>
              <a:latin typeface="-apple-system"/>
            </a:endParaRPr>
          </a:p>
          <a:p>
            <a:r>
              <a:rPr lang="en-GB" altLang="zh-CN" b="1" dirty="0">
                <a:solidFill>
                  <a:srgbClr val="2C3E50"/>
                </a:solidFill>
                <a:latin typeface="-apple-system"/>
              </a:rPr>
              <a:t>Select</a:t>
            </a:r>
            <a:endParaRPr lang="en-GB" altLang="zh-CN" b="1" i="0" dirty="0">
              <a:solidFill>
                <a:srgbClr val="2C3E50"/>
              </a:solidFill>
              <a:effectLst/>
              <a:latin typeface="-apple-system"/>
            </a:endParaRPr>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2" name="矩形 11"/>
          <p:cNvSpPr/>
          <p:nvPr/>
        </p:nvSpPr>
        <p:spPr>
          <a:xfrm>
            <a:off x="388941" y="1236171"/>
            <a:ext cx="11514026" cy="1015663"/>
          </a:xfrm>
          <a:prstGeom prst="rect">
            <a:avLst/>
          </a:prstGeom>
        </p:spPr>
        <p:txBody>
          <a:bodyPr wrap="square">
            <a:spAutoFit/>
          </a:bodyPr>
          <a:lstStyle/>
          <a:p>
            <a:pPr>
              <a:lnSpc>
                <a:spcPct val="150000"/>
              </a:lnSpc>
            </a:pPr>
            <a:r>
              <a:rPr lang="zh-CN" altLang="en-US" sz="2000" dirty="0"/>
              <a:t>条件构造器</a:t>
            </a:r>
            <a:endParaRPr lang="en-US" altLang="zh-CN" sz="2000" dirty="0"/>
          </a:p>
          <a:p>
            <a:pPr>
              <a:lnSpc>
                <a:spcPct val="150000"/>
              </a:lnSpc>
            </a:pPr>
            <a:endParaRPr lang="zh-CN" altLang="en-US" sz="2000" dirty="0"/>
          </a:p>
        </p:txBody>
      </p:sp>
      <p:sp>
        <p:nvSpPr>
          <p:cNvPr id="2" name="矩形 1"/>
          <p:cNvSpPr/>
          <p:nvPr/>
        </p:nvSpPr>
        <p:spPr>
          <a:xfrm>
            <a:off x="1962149" y="1312847"/>
            <a:ext cx="9282113" cy="369332"/>
          </a:xfrm>
          <a:prstGeom prst="rect">
            <a:avLst/>
          </a:prstGeom>
        </p:spPr>
        <p:txBody>
          <a:bodyPr wrap="square">
            <a:spAutoFit/>
          </a:bodyPr>
          <a:lstStyle/>
          <a:p>
            <a:r>
              <a:rPr lang="en-US" altLang="zh-CN" dirty="0">
                <a:hlinkClick r:id="rId1"/>
              </a:rPr>
              <a:t>https://mp.baomidou.com/guide/wrapper.html#abstractwrapper</a:t>
            </a:r>
            <a:endParaRPr lang="zh-CN" altLang="en-US" dirty="0"/>
          </a:p>
        </p:txBody>
      </p:sp>
      <p:pic>
        <p:nvPicPr>
          <p:cNvPr id="5" name="图片 4"/>
          <p:cNvPicPr>
            <a:picLocks noChangeAspect="1"/>
          </p:cNvPicPr>
          <p:nvPr/>
        </p:nvPicPr>
        <p:blipFill>
          <a:blip r:embed="rId2"/>
          <a:stretch>
            <a:fillRect/>
          </a:stretch>
        </p:blipFill>
        <p:spPr>
          <a:xfrm>
            <a:off x="388941" y="1810274"/>
            <a:ext cx="6933333" cy="2447619"/>
          </a:xfrm>
          <a:prstGeom prst="rect">
            <a:avLst/>
          </a:prstGeom>
        </p:spPr>
      </p:pic>
      <p:pic>
        <p:nvPicPr>
          <p:cNvPr id="7" name="图片 6"/>
          <p:cNvPicPr>
            <a:picLocks noChangeAspect="1"/>
          </p:cNvPicPr>
          <p:nvPr/>
        </p:nvPicPr>
        <p:blipFill>
          <a:blip r:embed="rId3"/>
          <a:stretch>
            <a:fillRect/>
          </a:stretch>
        </p:blipFill>
        <p:spPr>
          <a:xfrm>
            <a:off x="5349024" y="3577699"/>
            <a:ext cx="5895238" cy="3076190"/>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文本框 4"/>
          <p:cNvSpPr txBox="1"/>
          <p:nvPr/>
        </p:nvSpPr>
        <p:spPr>
          <a:xfrm>
            <a:off x="296545" y="1187450"/>
            <a:ext cx="2540000" cy="368300"/>
          </a:xfrm>
          <a:prstGeom prst="rect">
            <a:avLst/>
          </a:prstGeom>
          <a:noFill/>
        </p:spPr>
        <p:txBody>
          <a:bodyPr wrap="square" rtlCol="0" anchor="t">
            <a:spAutoFit/>
          </a:bodyPr>
          <a:p>
            <a:r>
              <a:rPr lang="zh-CN" altLang="en-US">
                <a:hlinkClick r:id="rId1" action="ppaction://hlinkfile"/>
              </a:rPr>
              <a:t>MybatisX快速开发插件</a:t>
            </a:r>
            <a:endParaRPr lang="zh-CN" altLang="en-US"/>
          </a:p>
        </p:txBody>
      </p:sp>
      <p:pic>
        <p:nvPicPr>
          <p:cNvPr id="6" name="图片 5" descr="mybatisx-jump"/>
          <p:cNvPicPr>
            <a:picLocks noChangeAspect="1"/>
          </p:cNvPicPr>
          <p:nvPr/>
        </p:nvPicPr>
        <p:blipFill>
          <a:blip r:embed="rId2"/>
          <a:stretch>
            <a:fillRect/>
          </a:stretch>
        </p:blipFill>
        <p:spPr>
          <a:xfrm>
            <a:off x="869315" y="1774825"/>
            <a:ext cx="10414635" cy="4741545"/>
          </a:xfrm>
          <a:prstGeom prst="rect">
            <a:avLst/>
          </a:prstGeom>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文本框 4"/>
          <p:cNvSpPr txBox="1"/>
          <p:nvPr/>
        </p:nvSpPr>
        <p:spPr>
          <a:xfrm>
            <a:off x="296545" y="1187450"/>
            <a:ext cx="2540000" cy="368300"/>
          </a:xfrm>
          <a:prstGeom prst="rect">
            <a:avLst/>
          </a:prstGeom>
          <a:noFill/>
        </p:spPr>
        <p:txBody>
          <a:bodyPr wrap="square" rtlCol="0" anchor="t">
            <a:spAutoFit/>
          </a:bodyPr>
          <a:p>
            <a:r>
              <a:rPr lang="zh-CN" altLang="en-US">
                <a:hlinkClick r:id="rId1" action="ppaction://hlinkfile"/>
              </a:rPr>
              <a:t>MybatisX快速开发插件</a:t>
            </a:r>
            <a:endParaRPr lang="zh-CN" altLang="en-US"/>
          </a:p>
        </p:txBody>
      </p:sp>
      <p:pic>
        <p:nvPicPr>
          <p:cNvPr id="2" name="图片 1" descr="mybatisx-tip-select"/>
          <p:cNvPicPr>
            <a:picLocks noChangeAspect="1"/>
          </p:cNvPicPr>
          <p:nvPr/>
        </p:nvPicPr>
        <p:blipFill>
          <a:blip r:embed="rId2"/>
          <a:stretch>
            <a:fillRect/>
          </a:stretch>
        </p:blipFill>
        <p:spPr>
          <a:xfrm>
            <a:off x="2954655" y="1245235"/>
            <a:ext cx="6569075" cy="5569585"/>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79736"/>
            <a:ext cx="11687175" cy="1938992"/>
          </a:xfrm>
          <a:prstGeom prst="rect">
            <a:avLst/>
          </a:prstGeom>
        </p:spPr>
        <p:txBody>
          <a:bodyPr wrap="square">
            <a:spAutoFit/>
          </a:bodyPr>
          <a:lstStyle/>
          <a:p>
            <a:pPr lvl="1">
              <a:lnSpc>
                <a:spcPct val="150000"/>
              </a:lnSpc>
            </a:pPr>
            <a:r>
              <a:rPr lang="zh-CN" altLang="en-US" sz="2000" b="1" dirty="0">
                <a:latin typeface="+mn-ea"/>
                <a:ea typeface="+mn-ea"/>
              </a:rPr>
              <a:t>数据库事务（</a:t>
            </a:r>
            <a:r>
              <a:rPr lang="en-US" altLang="zh-CN" sz="2000" b="1" dirty="0">
                <a:latin typeface="+mn-ea"/>
                <a:ea typeface="+mn-ea"/>
              </a:rPr>
              <a:t>Transaction</a:t>
            </a:r>
            <a:r>
              <a:rPr lang="zh-CN" altLang="en-US" sz="2000" b="1" dirty="0">
                <a:latin typeface="+mn-ea"/>
                <a:ea typeface="+mn-ea"/>
              </a:rPr>
              <a:t>）</a:t>
            </a:r>
            <a:r>
              <a:rPr lang="zh-CN" altLang="en-US" sz="2000" dirty="0">
                <a:latin typeface="+mn-ea"/>
                <a:ea typeface="+mn-ea"/>
              </a:rPr>
              <a:t>：是访问并可能操作各种数据项的一个数据库操作序列，这些操作要么全部执行，要么全部不执行，是一个不可分割的工作单位。事务由事务开始与事务结束之间执行的全部数据库操作组成。</a:t>
            </a:r>
            <a:endParaRPr lang="en-US" altLang="zh-CN" sz="2000" dirty="0">
              <a:latin typeface="+mn-ea"/>
              <a:ea typeface="+mn-ea"/>
            </a:endParaRPr>
          </a:p>
          <a:p>
            <a:pPr lvl="1">
              <a:lnSpc>
                <a:spcPct val="150000"/>
              </a:lnSpc>
            </a:pPr>
            <a:endParaRPr lang="en-US" altLang="zh-CN" sz="2000" dirty="0">
              <a:latin typeface="楷体_GB2312" pitchFamily="49" charset="-122"/>
              <a:ea typeface="楷体_GB2312" pitchFamily="49" charset="-122"/>
            </a:endParaRPr>
          </a:p>
        </p:txBody>
      </p:sp>
      <p:pic>
        <p:nvPicPr>
          <p:cNvPr id="1026" name="Picture 2" descr="https://www.androidpolice.com/wp-content/uploads/2012/10/nexusae0_tutorial_7_tile_venti.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38434" y="2502040"/>
            <a:ext cx="3048969" cy="251397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26929" y="2777252"/>
            <a:ext cx="8395941" cy="3785652"/>
          </a:xfrm>
          <a:prstGeom prst="rect">
            <a:avLst/>
          </a:prstGeom>
          <a:noFill/>
        </p:spPr>
        <p:txBody>
          <a:bodyPr wrap="square" rtlCol="0">
            <a:spAutoFit/>
          </a:bodyPr>
          <a:lstStyle/>
          <a:p>
            <a:pPr>
              <a:lnSpc>
                <a:spcPct val="150000"/>
              </a:lnSpc>
            </a:pPr>
            <a:r>
              <a:rPr lang="zh-CN" altLang="en-US" sz="2000" b="1" dirty="0">
                <a:latin typeface="+mn-ea"/>
              </a:rPr>
              <a:t>原子性（</a:t>
            </a:r>
            <a:r>
              <a:rPr lang="en-US" altLang="zh-CN" sz="2000" b="1" dirty="0">
                <a:solidFill>
                  <a:srgbClr val="FF0000"/>
                </a:solidFill>
                <a:latin typeface="+mn-ea"/>
              </a:rPr>
              <a:t>A</a:t>
            </a:r>
            <a:r>
              <a:rPr lang="en-US" altLang="zh-CN" sz="2000" b="1" dirty="0">
                <a:latin typeface="+mn-ea"/>
              </a:rPr>
              <a:t>tomicity</a:t>
            </a:r>
            <a:r>
              <a:rPr lang="zh-CN" altLang="en-US" sz="2000" b="1" dirty="0">
                <a:latin typeface="+mn-ea"/>
              </a:rPr>
              <a:t>）</a:t>
            </a:r>
            <a:r>
              <a:rPr lang="zh-CN" altLang="en-US" sz="2000" dirty="0">
                <a:latin typeface="+mn-ea"/>
              </a:rPr>
              <a:t>：</a:t>
            </a:r>
            <a:r>
              <a:rPr lang="zh-CN" altLang="en-US" sz="2000" dirty="0"/>
              <a:t>事务中的全部操作在数据库中是不可分割的，要么全部完成，要么全部不执行</a:t>
            </a:r>
            <a:endParaRPr lang="en-US" altLang="zh-CN" sz="2000" dirty="0"/>
          </a:p>
          <a:p>
            <a:pPr>
              <a:lnSpc>
                <a:spcPct val="150000"/>
              </a:lnSpc>
            </a:pPr>
            <a:r>
              <a:rPr lang="zh-CN" altLang="en-US" sz="2000" b="1" dirty="0">
                <a:latin typeface="+mn-ea"/>
              </a:rPr>
              <a:t>一致性</a:t>
            </a:r>
            <a:r>
              <a:rPr lang="en-US" altLang="zh-CN" sz="2000" b="1" dirty="0">
                <a:latin typeface="+mn-ea"/>
              </a:rPr>
              <a:t>(</a:t>
            </a:r>
            <a:r>
              <a:rPr lang="en-US" altLang="zh-CN" sz="2000" b="1" dirty="0">
                <a:solidFill>
                  <a:srgbClr val="FF0000"/>
                </a:solidFill>
                <a:latin typeface="+mn-ea"/>
              </a:rPr>
              <a:t>C</a:t>
            </a:r>
            <a:r>
              <a:rPr lang="en-US" altLang="zh-CN" sz="2000" b="1" dirty="0">
                <a:latin typeface="+mn-ea"/>
              </a:rPr>
              <a:t>onsistency)</a:t>
            </a:r>
            <a:r>
              <a:rPr lang="zh-CN" altLang="en-US" sz="2000" dirty="0">
                <a:latin typeface="+mn-ea"/>
              </a:rPr>
              <a:t>：系统从一个正确的状态，迁移到另一个正确的状态，即满足预定的约束</a:t>
            </a:r>
            <a:endParaRPr lang="en-US" altLang="zh-CN" sz="2000" dirty="0">
              <a:latin typeface="+mn-ea"/>
            </a:endParaRPr>
          </a:p>
          <a:p>
            <a:pPr>
              <a:lnSpc>
                <a:spcPct val="150000"/>
              </a:lnSpc>
            </a:pPr>
            <a:r>
              <a:rPr lang="zh-CN" altLang="en-US" sz="2000" b="1" dirty="0">
                <a:latin typeface="+mn-ea"/>
              </a:rPr>
              <a:t>隔离性</a:t>
            </a:r>
            <a:r>
              <a:rPr lang="en-US" altLang="zh-CN" sz="2000" b="1" dirty="0">
                <a:latin typeface="+mn-ea"/>
              </a:rPr>
              <a:t>(</a:t>
            </a:r>
            <a:r>
              <a:rPr lang="en-US" altLang="zh-CN" sz="2000" b="1" dirty="0">
                <a:solidFill>
                  <a:srgbClr val="FF0000"/>
                </a:solidFill>
                <a:latin typeface="+mn-ea"/>
              </a:rPr>
              <a:t>I</a:t>
            </a:r>
            <a:r>
              <a:rPr lang="en-US" altLang="zh-CN" sz="2000" b="1" dirty="0">
                <a:latin typeface="+mn-ea"/>
              </a:rPr>
              <a:t>solation)</a:t>
            </a:r>
            <a:r>
              <a:rPr lang="zh-CN" altLang="en-US" sz="2000" dirty="0">
                <a:latin typeface="+mn-ea"/>
              </a:rPr>
              <a:t>：事务的执行不受其他事务的干扰，事务执行的中间结果对其他事务必须是透明的。</a:t>
            </a:r>
            <a:endParaRPr lang="en-US" altLang="zh-CN" sz="2000" dirty="0">
              <a:latin typeface="+mn-ea"/>
            </a:endParaRPr>
          </a:p>
          <a:p>
            <a:pPr>
              <a:lnSpc>
                <a:spcPct val="150000"/>
              </a:lnSpc>
            </a:pPr>
            <a:r>
              <a:rPr lang="zh-CN" altLang="en-US" sz="2000" b="1" dirty="0">
                <a:latin typeface="+mn-ea"/>
              </a:rPr>
              <a:t>持久性</a:t>
            </a:r>
            <a:r>
              <a:rPr lang="en-US" altLang="zh-CN" sz="2000" b="1" dirty="0">
                <a:latin typeface="+mn-ea"/>
              </a:rPr>
              <a:t>(</a:t>
            </a:r>
            <a:r>
              <a:rPr lang="en-US" altLang="zh-CN" sz="2000" b="1" dirty="0">
                <a:solidFill>
                  <a:srgbClr val="FF0000"/>
                </a:solidFill>
                <a:latin typeface="+mn-ea"/>
              </a:rPr>
              <a:t>D</a:t>
            </a:r>
            <a:r>
              <a:rPr lang="en-US" altLang="zh-CN" sz="2000" b="1" dirty="0">
                <a:latin typeface="+mn-ea"/>
              </a:rPr>
              <a:t>urability):</a:t>
            </a:r>
            <a:r>
              <a:rPr lang="zh-CN" altLang="en-US" sz="2000" dirty="0">
                <a:latin typeface="+mn-ea"/>
              </a:rPr>
              <a:t>对于任意已提交事务，系统必须保证该事务对数据库的改变不被丢失</a:t>
            </a:r>
            <a:endParaRPr lang="zh-CN" altLang="en-US" dirty="0"/>
          </a:p>
        </p:txBody>
      </p:sp>
      <p:pic>
        <p:nvPicPr>
          <p:cNvPr id="1028" name="Picture 4"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7322" y="5577619"/>
            <a:ext cx="3233633" cy="1091522"/>
          </a:xfrm>
          <a:prstGeom prst="rect">
            <a:avLst/>
          </a:prstGeom>
          <a:noFill/>
          <a:extLst>
            <a:ext uri="{909E8E84-426E-40DD-AFC4-6F175D3DCCD1}">
              <a14:hiddenFill xmlns:a14="http://schemas.microsoft.com/office/drawing/2010/main">
                <a:solidFill>
                  <a:srgbClr val="FFFFFF"/>
                </a:solidFill>
              </a14:hiddenFill>
            </a:ext>
          </a:extLst>
        </p:spPr>
      </p:pic>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 </a:t>
            </a:r>
            <a:r>
              <a:rPr lang="zh-CN" altLang="en-US" sz="2800" b="1" dirty="0">
                <a:latin typeface="微软雅黑" charset="0"/>
                <a:ea typeface="微软雅黑" charset="0"/>
              </a:rPr>
              <a:t>事务管理与锁</a:t>
            </a:r>
            <a:endParaRPr lang="zh-CN" altLang="en-US" sz="2800" b="1" dirty="0">
              <a:latin typeface="微软雅黑" charset="0"/>
              <a:ea typeface="微软雅黑" charset="0"/>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168275" y="1108076"/>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4" name="Rectangle 2"/>
          <p:cNvSpPr>
            <a:spLocks noChangeArrowheads="1"/>
          </p:cNvSpPr>
          <p:nvPr/>
        </p:nvSpPr>
        <p:spPr bwMode="auto">
          <a:xfrm>
            <a:off x="371474" y="1318022"/>
            <a:ext cx="10258425"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1" i="0" u="none" strike="noStrike" cap="none" normalizeH="0" baseline="0" dirty="0">
                <a:ln>
                  <a:noFill/>
                </a:ln>
                <a:solidFill>
                  <a:srgbClr val="7F0055"/>
                </a:solidFill>
                <a:effectLst/>
                <a:latin typeface="Consolas" panose="020B0609020204030204" pitchFamily="49" charset="0"/>
              </a:rPr>
              <a:t>try</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lvl="0"/>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FF0000"/>
                </a:solidFill>
                <a:effectLst/>
                <a:latin typeface="Consolas" panose="020B0609020204030204" pitchFamily="49" charset="0"/>
              </a:rPr>
              <a:t>conn.setAutoCommit(</a:t>
            </a:r>
            <a:r>
              <a:rPr kumimoji="0" lang="zh-CN" altLang="zh-CN" sz="1600" b="1" i="0" u="none" strike="noStrike" cap="none" normalizeH="0" baseline="0" dirty="0">
                <a:ln>
                  <a:noFill/>
                </a:ln>
                <a:solidFill>
                  <a:srgbClr val="FF0000"/>
                </a:solidFill>
                <a:effectLst/>
                <a:latin typeface="Consolas" panose="020B0609020204030204" pitchFamily="49" charset="0"/>
              </a:rPr>
              <a:t>false</a:t>
            </a:r>
            <a:r>
              <a:rPr kumimoji="0" lang="zh-CN" altLang="zh-CN" sz="1600" b="0" i="0" u="none" strike="noStrike" cap="none" normalizeH="0" baseline="0" dirty="0">
                <a:ln>
                  <a:noFill/>
                </a:ln>
                <a:solidFill>
                  <a:srgbClr val="FF0000"/>
                </a:solidFill>
                <a:effectLst/>
                <a:latin typeface="Consolas" panose="020B0609020204030204" pitchFamily="49" charset="0"/>
              </a:rPr>
              <a:t>);</a:t>
            </a:r>
            <a:r>
              <a:rPr kumimoji="0" lang="zh-CN" altLang="en-US" sz="1600" b="0" i="0" u="none" strike="noStrike" cap="none" normalizeH="0" baseline="0" dirty="0">
                <a:ln>
                  <a:noFill/>
                </a:ln>
                <a:solidFill>
                  <a:srgbClr val="FF0000"/>
                </a:solidFill>
                <a:effectLst/>
                <a:latin typeface="Consolas" panose="020B0609020204030204" pitchFamily="49" charset="0"/>
              </a:rPr>
              <a:t>   </a:t>
            </a:r>
            <a:r>
              <a:rPr kumimoji="0" lang="en-US" altLang="zh-CN" sz="1600" b="0" i="0" u="none" strike="noStrike" cap="none" normalizeH="0" baseline="0" dirty="0">
                <a:ln>
                  <a:noFill/>
                </a:ln>
                <a:solidFill>
                  <a:srgbClr val="FF0000"/>
                </a:solidFill>
                <a:effectLst/>
                <a:latin typeface="Consolas" panose="020B0609020204030204" pitchFamily="49" charset="0"/>
              </a:rPr>
              <a:t>//</a:t>
            </a:r>
            <a:r>
              <a:rPr lang="zh-CN" altLang="en-US" sz="1600" b="1" dirty="0"/>
              <a:t>开启事务</a:t>
            </a:r>
            <a:endParaRPr kumimoji="0" lang="zh-CN" altLang="zh-CN" sz="1600" b="0"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333333"/>
                </a:solidFill>
                <a:effectLst/>
                <a:latin typeface="Consolas" panose="020B0609020204030204" pitchFamily="49" charset="0"/>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String sqlSaveOrder = </a:t>
            </a:r>
            <a:r>
              <a:rPr kumimoji="0" lang="zh-CN" altLang="zh-CN" sz="1600" b="0" i="0" u="none" strike="noStrike" cap="none" normalizeH="0" baseline="0" dirty="0">
                <a:ln>
                  <a:noFill/>
                </a:ln>
                <a:solidFill>
                  <a:srgbClr val="2A00FF"/>
                </a:solidFill>
                <a:effectLst/>
                <a:latin typeface="Consolas" panose="020B0609020204030204" pitchFamily="49" charset="0"/>
              </a:rPr>
              <a:t>"insert into orders (product_id, order_date, amount)"</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sqlSaveOrder += </a:t>
            </a:r>
            <a:r>
              <a:rPr kumimoji="0" lang="zh-CN" altLang="zh-CN" sz="1600" b="0" i="0" u="none" strike="noStrike" cap="none" normalizeH="0" baseline="0" dirty="0">
                <a:ln>
                  <a:noFill/>
                </a:ln>
                <a:solidFill>
                  <a:srgbClr val="2A00FF"/>
                </a:solidFill>
                <a:effectLst/>
                <a:latin typeface="Consolas" panose="020B0609020204030204" pitchFamily="49" charset="0"/>
              </a:rPr>
              <a:t>" values (?, ?,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333333"/>
                </a:solidFill>
                <a:effectLst/>
                <a:latin typeface="Consolas" panose="020B0609020204030204" pitchFamily="49" charset="0"/>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String sqlUpdateTotal = </a:t>
            </a:r>
            <a:r>
              <a:rPr kumimoji="0" lang="zh-CN" altLang="zh-CN" sz="1600" b="0" i="0" u="none" strike="noStrike" cap="none" normalizeH="0" baseline="0" dirty="0">
                <a:ln>
                  <a:noFill/>
                </a:ln>
                <a:solidFill>
                  <a:srgbClr val="2A00FF"/>
                </a:solidFill>
                <a:effectLst/>
                <a:latin typeface="Consolas" panose="020B0609020204030204" pitchFamily="49" charset="0"/>
              </a:rPr>
              <a:t>"update monthly_sales set total_amount = total_amount +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sqlUpdateTotal += </a:t>
            </a:r>
            <a:r>
              <a:rPr kumimoji="0" lang="zh-CN" altLang="zh-CN" sz="1600" b="0" i="0" u="none" strike="noStrike" cap="none" normalizeH="0" baseline="0" dirty="0">
                <a:ln>
                  <a:noFill/>
                </a:ln>
                <a:solidFill>
                  <a:srgbClr val="2A00FF"/>
                </a:solidFill>
                <a:effectLst/>
                <a:latin typeface="Consolas" panose="020B0609020204030204" pitchFamily="49" charset="0"/>
              </a:rPr>
              <a:t>" where product_id = ? and report_month =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333333"/>
                </a:solidFill>
                <a:effectLst/>
                <a:latin typeface="Consolas" panose="020B0609020204030204" pitchFamily="49" charset="0"/>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orderStatement = conn.prepareStatement(sqlSaveOrder);</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saleStatement = conn.prepareStatement(sqlUpdateTotal);</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333333"/>
                </a:solidFill>
                <a:effectLst/>
                <a:latin typeface="Consolas" panose="020B0609020204030204" pitchFamily="49" charset="0"/>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orderStatement.setInt(</a:t>
            </a:r>
            <a:r>
              <a:rPr kumimoji="0" lang="zh-CN" altLang="zh-CN" sz="1600" b="0" i="0" u="none" strike="noStrike" cap="none" normalizeH="0" baseline="0" dirty="0">
                <a:ln>
                  <a:noFill/>
                </a:ln>
                <a:solidFill>
                  <a:srgbClr val="009900"/>
                </a:solidFill>
                <a:effectLst/>
                <a:latin typeface="Consolas" panose="020B0609020204030204" pitchFamily="49" charset="0"/>
              </a:rPr>
              <a:t>1</a:t>
            </a:r>
            <a:r>
              <a:rPr kumimoji="0" lang="zh-CN" altLang="zh-CN" sz="1600" b="0" i="0" u="none" strike="noStrike" cap="none" normalizeH="0" baseline="0" dirty="0">
                <a:ln>
                  <a:noFill/>
                </a:ln>
                <a:solidFill>
                  <a:srgbClr val="000000"/>
                </a:solidFill>
                <a:effectLst/>
                <a:latin typeface="Consolas" panose="020B0609020204030204" pitchFamily="49" charset="0"/>
              </a:rPr>
              <a:t>, productId);</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orderStatement.setDate(</a:t>
            </a:r>
            <a:r>
              <a:rPr lang="zh-CN" altLang="en-US" sz="1600" dirty="0">
                <a:solidFill>
                  <a:srgbClr val="009900"/>
                </a:solidFill>
                <a:latin typeface="Consolas" panose="020B0609020204030204" pitchFamily="49" charset="0"/>
              </a:rPr>
              <a:t>‘</a:t>
            </a:r>
            <a:r>
              <a:rPr lang="en-US" altLang="zh-CN" sz="1600" dirty="0">
                <a:solidFill>
                  <a:srgbClr val="009900"/>
                </a:solidFill>
                <a:latin typeface="Consolas" panose="020B0609020204030204" pitchFamily="49" charset="0"/>
              </a:rPr>
              <a:t>2021-05-01</a:t>
            </a:r>
            <a:r>
              <a:rPr lang="zh-CN" altLang="en-US" sz="1600" dirty="0">
                <a:solidFill>
                  <a:srgbClr val="009900"/>
                </a:solidFill>
                <a:latin typeface="Consolas" panose="020B0609020204030204" pitchFamily="49" charset="0"/>
              </a:rPr>
              <a:t>’</a:t>
            </a:r>
            <a:r>
              <a:rPr kumimoji="0" lang="zh-CN" altLang="zh-CN" sz="1600" b="0" i="0" u="none" strike="noStrike" cap="none" normalizeH="0" baseline="0" dirty="0">
                <a:ln>
                  <a:noFill/>
                </a:ln>
                <a:solidFill>
                  <a:srgbClr val="000000"/>
                </a:solidFill>
                <a:effectLst/>
                <a:latin typeface="Consolas" panose="020B0609020204030204" pitchFamily="49" charset="0"/>
              </a:rPr>
              <a:t>, orderDate);</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orderStatement.setFloat(</a:t>
            </a:r>
            <a:r>
              <a:rPr kumimoji="0" lang="zh-CN" altLang="zh-CN" sz="1600" b="0" i="0" u="none" strike="noStrike" cap="none" normalizeH="0" baseline="0" dirty="0">
                <a:ln>
                  <a:noFill/>
                </a:ln>
                <a:solidFill>
                  <a:srgbClr val="009900"/>
                </a:solidFill>
                <a:effectLst/>
                <a:latin typeface="Consolas" panose="020B0609020204030204" pitchFamily="49" charset="0"/>
              </a:rPr>
              <a:t>3</a:t>
            </a:r>
            <a:r>
              <a:rPr kumimoji="0" lang="zh-CN" altLang="zh-CN" sz="1600" b="0" i="0" u="none" strike="noStrike" cap="none" normalizeH="0" baseline="0" dirty="0">
                <a:ln>
                  <a:noFill/>
                </a:ln>
                <a:solidFill>
                  <a:srgbClr val="000000"/>
                </a:solidFill>
                <a:effectLst/>
                <a:latin typeface="Consolas" panose="020B0609020204030204" pitchFamily="49" charset="0"/>
              </a:rPr>
              <a:t>, amount);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333333"/>
                </a:solidFill>
                <a:effectLst/>
                <a:latin typeface="Consolas" panose="020B0609020204030204" pitchFamily="49" charset="0"/>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saleStatement.setFloat(</a:t>
            </a:r>
            <a:r>
              <a:rPr kumimoji="0" lang="en-US" altLang="zh-CN" sz="1600" b="0" i="0" u="none" strike="noStrike" cap="none" normalizeH="0" baseline="0" dirty="0">
                <a:ln>
                  <a:noFill/>
                </a:ln>
                <a:solidFill>
                  <a:srgbClr val="009900"/>
                </a:solidFill>
                <a:effectLst/>
                <a:latin typeface="Consolas" panose="020B0609020204030204" pitchFamily="49" charset="0"/>
              </a:rPr>
              <a:t>3</a:t>
            </a:r>
            <a:r>
              <a:rPr kumimoji="0" lang="zh-CN" altLang="zh-CN" sz="1600" b="0" i="0" u="none" strike="noStrike" cap="none" normalizeH="0" baseline="0" dirty="0">
                <a:ln>
                  <a:noFill/>
                </a:ln>
                <a:solidFill>
                  <a:srgbClr val="000000"/>
                </a:solidFill>
                <a:effectLst/>
                <a:latin typeface="Consolas" panose="020B0609020204030204" pitchFamily="49" charset="0"/>
              </a:rPr>
              <a:t>, amount);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saleStatement.setInt(</a:t>
            </a:r>
            <a:r>
              <a:rPr kumimoji="0" lang="en-US" altLang="zh-CN" sz="1600" b="0" i="0" u="none" strike="noStrike" cap="none" normalizeH="0" baseline="0" dirty="0">
                <a:ln>
                  <a:noFill/>
                </a:ln>
                <a:solidFill>
                  <a:srgbClr val="009900"/>
                </a:solidFill>
                <a:effectLst/>
                <a:latin typeface="Consolas" panose="020B0609020204030204" pitchFamily="49" charset="0"/>
              </a:rPr>
              <a:t>1</a:t>
            </a:r>
            <a:r>
              <a:rPr kumimoji="0" lang="zh-CN" altLang="zh-CN" sz="1600" b="0" i="0" u="none" strike="noStrike" cap="none" normalizeH="0" baseline="0" dirty="0">
                <a:ln>
                  <a:noFill/>
                </a:ln>
                <a:solidFill>
                  <a:srgbClr val="000000"/>
                </a:solidFill>
                <a:effectLst/>
                <a:latin typeface="Consolas" panose="020B0609020204030204" pitchFamily="49" charset="0"/>
              </a:rPr>
              <a:t>, productId);</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saleStatement.set</a:t>
            </a:r>
            <a:r>
              <a:rPr kumimoji="0" lang="en-US" altLang="zh-CN" sz="1600" b="0" i="0" u="none" strike="noStrike" cap="none" normalizeH="0" baseline="0" dirty="0">
                <a:ln>
                  <a:noFill/>
                </a:ln>
                <a:solidFill>
                  <a:srgbClr val="000000"/>
                </a:solidFill>
                <a:effectLst/>
                <a:latin typeface="Consolas" panose="020B0609020204030204" pitchFamily="49" charset="0"/>
              </a:rPr>
              <a:t>String</a:t>
            </a:r>
            <a:r>
              <a:rPr kumimoji="0" lang="zh-CN" altLang="zh-CN" sz="1600" b="0" i="0" u="none" strike="noStrike" cap="none" normalizeH="0" baseline="0" dirty="0">
                <a:ln>
                  <a:noFill/>
                </a:ln>
                <a:solidFill>
                  <a:srgbClr val="000000"/>
                </a:solidFill>
                <a:effectLst/>
                <a:latin typeface="Consolas" panose="020B0609020204030204" pitchFamily="49" charset="0"/>
              </a:rPr>
              <a:t>(</a:t>
            </a:r>
            <a:r>
              <a:rPr kumimoji="0" lang="zh-CN" altLang="en-US" sz="1600" b="0" i="0" u="none" strike="noStrike" cap="none" normalizeH="0" baseline="0" dirty="0">
                <a:ln>
                  <a:noFill/>
                </a:ln>
                <a:solidFill>
                  <a:srgbClr val="000000"/>
                </a:solidFill>
                <a:effectLst/>
                <a:latin typeface="Consolas" panose="020B0609020204030204" pitchFamily="49" charset="0"/>
              </a:rPr>
              <a:t>‘</a:t>
            </a:r>
            <a:r>
              <a:rPr kumimoji="0" lang="en-US" altLang="zh-CN" sz="1600" b="0" i="0" u="none" strike="noStrike" cap="none" normalizeH="0" baseline="0" dirty="0">
                <a:ln>
                  <a:noFill/>
                </a:ln>
                <a:solidFill>
                  <a:srgbClr val="009900"/>
                </a:solidFill>
                <a:effectLst/>
                <a:latin typeface="Consolas" panose="020B0609020204030204" pitchFamily="49" charset="0"/>
              </a:rPr>
              <a:t>2021-05</a:t>
            </a:r>
            <a:r>
              <a:rPr kumimoji="0" lang="zh-CN" altLang="en-US" sz="1600" b="0" i="0" u="none" strike="noStrike" cap="none" normalizeH="0" baseline="0" dirty="0">
                <a:ln>
                  <a:noFill/>
                </a:ln>
                <a:solidFill>
                  <a:srgbClr val="009900"/>
                </a:solidFill>
                <a:effectLst/>
                <a:latin typeface="Consolas" panose="020B0609020204030204" pitchFamily="49" charset="0"/>
              </a:rPr>
              <a:t>’</a:t>
            </a:r>
            <a:r>
              <a:rPr kumimoji="0" lang="zh-CN" altLang="zh-CN" sz="1600" b="0" i="0" u="none" strike="noStrike" cap="none" normalizeH="0" baseline="0" dirty="0">
                <a:ln>
                  <a:noFill/>
                </a:ln>
                <a:solidFill>
                  <a:srgbClr val="000000"/>
                </a:solidFill>
                <a:effectLst/>
                <a:latin typeface="Consolas" panose="020B0609020204030204" pitchFamily="49" charset="0"/>
              </a:rPr>
              <a:t>, reportMonth);</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333333"/>
                </a:solidFill>
                <a:effectLst/>
                <a:latin typeface="Consolas" panose="020B0609020204030204" pitchFamily="49" charset="0"/>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1" i="0" u="none" strike="noStrike" cap="none" normalizeH="0" baseline="0" dirty="0">
                <a:ln>
                  <a:noFill/>
                </a:ln>
                <a:solidFill>
                  <a:srgbClr val="FF0000"/>
                </a:solidFill>
                <a:effectLst/>
                <a:latin typeface="Consolas" panose="020B0609020204030204" pitchFamily="49" charset="0"/>
              </a:rPr>
              <a:t>orderStatement.executeUpdate();</a:t>
            </a:r>
            <a:endParaRPr kumimoji="0" lang="zh-CN" altLang="zh-CN" sz="1600" b="1"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1" i="0" u="none" strike="noStrike" cap="none" normalizeH="0" baseline="0" dirty="0">
                <a:ln>
                  <a:noFill/>
                </a:ln>
                <a:solidFill>
                  <a:srgbClr val="FF0000"/>
                </a:solidFill>
                <a:effectLst/>
                <a:latin typeface="Consolas" panose="020B0609020204030204" pitchFamily="49" charset="0"/>
              </a:rPr>
              <a:t>        saleStatement.executeUpdate(); </a:t>
            </a:r>
            <a:endParaRPr kumimoji="0" lang="zh-CN" altLang="zh-CN" sz="1600" b="1" i="0" u="none" strike="noStrike" cap="none" normalizeH="0" baseline="0" dirty="0">
              <a:ln>
                <a:noFill/>
              </a:ln>
              <a:solidFill>
                <a:srgbClr val="FF0000"/>
              </a:solidFill>
              <a:effectLst/>
            </a:endParaRPr>
          </a:p>
        </p:txBody>
      </p:sp>
      <p:sp>
        <p:nvSpPr>
          <p:cNvPr id="5" name="文本框 4"/>
          <p:cNvSpPr txBox="1"/>
          <p:nvPr/>
        </p:nvSpPr>
        <p:spPr>
          <a:xfrm>
            <a:off x="7793545" y="5972175"/>
            <a:ext cx="2836354" cy="400110"/>
          </a:xfrm>
          <a:prstGeom prst="rect">
            <a:avLst/>
          </a:prstGeom>
          <a:noFill/>
        </p:spPr>
        <p:txBody>
          <a:bodyPr wrap="none" rtlCol="0">
            <a:spAutoFit/>
          </a:bodyPr>
          <a:lstStyle/>
          <a:p>
            <a:r>
              <a:rPr lang="en-US" altLang="zh-CN" sz="2000" b="1" dirty="0"/>
              <a:t>JDBC </a:t>
            </a:r>
            <a:r>
              <a:rPr lang="en-US" altLang="zh-CN" sz="2000" b="1" dirty="0">
                <a:latin typeface="+mn-ea"/>
              </a:rPr>
              <a:t>Transaction </a:t>
            </a:r>
            <a:r>
              <a:rPr lang="zh-CN" altLang="en-US" sz="2000" b="1" dirty="0">
                <a:latin typeface="+mn-ea"/>
              </a:rPr>
              <a:t>示例</a:t>
            </a:r>
            <a:endParaRPr lang="zh-CN" altLang="en-US" sz="2000" b="1" dirty="0"/>
          </a:p>
        </p:txBody>
      </p:sp>
      <p:sp>
        <p:nvSpPr>
          <p:cNvPr id="2" name="文本框 1"/>
          <p:cNvSpPr txBox="1"/>
          <p:nvPr/>
        </p:nvSpPr>
        <p:spPr>
          <a:xfrm>
            <a:off x="7082345" y="4289255"/>
            <a:ext cx="3306255" cy="1290866"/>
          </a:xfrm>
          <a:prstGeom prst="rect">
            <a:avLst/>
          </a:prstGeom>
          <a:noFill/>
        </p:spPr>
        <p:txBody>
          <a:bodyPr wrap="square" rtlCol="0">
            <a:spAutoFit/>
          </a:bodyPr>
          <a:lstStyle/>
          <a:p>
            <a:pPr>
              <a:lnSpc>
                <a:spcPct val="150000"/>
              </a:lnSpc>
            </a:pPr>
            <a:r>
              <a:rPr kumimoji="1" lang="zh-CN" altLang="en-US" dirty="0"/>
              <a:t>当有新订单时：</a:t>
            </a:r>
            <a:endParaRPr kumimoji="1" lang="en-US" altLang="zh-CN" dirty="0"/>
          </a:p>
          <a:p>
            <a:pPr marL="342900" indent="-342900">
              <a:lnSpc>
                <a:spcPct val="150000"/>
              </a:lnSpc>
              <a:buAutoNum type="arabicPeriod"/>
            </a:pPr>
            <a:r>
              <a:rPr kumimoji="1" lang="zh-CN" altLang="en-US" dirty="0"/>
              <a:t>在订单明细表增加记录</a:t>
            </a:r>
            <a:endParaRPr kumimoji="1" lang="en-US" altLang="zh-CN" dirty="0"/>
          </a:p>
          <a:p>
            <a:pPr marL="342900" indent="-342900">
              <a:lnSpc>
                <a:spcPct val="150000"/>
              </a:lnSpc>
              <a:buAutoNum type="arabicPeriod"/>
            </a:pPr>
            <a:r>
              <a:rPr kumimoji="1" lang="zh-CN" altLang="en-US" dirty="0"/>
              <a:t>修改月度销售额记录表</a:t>
            </a:r>
            <a:endParaRPr kumimoji="1" lang="en-US" altLang="zh-CN" dirty="0"/>
          </a:p>
        </p:txBody>
      </p:sp>
      <p:sp>
        <p:nvSpPr>
          <p:cNvPr id="6"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 </a:t>
            </a:r>
            <a:r>
              <a:rPr lang="zh-CN" altLang="en-US" sz="2800" b="1" dirty="0">
                <a:latin typeface="微软雅黑" charset="0"/>
                <a:ea typeface="微软雅黑" charset="0"/>
              </a:rPr>
              <a:t>事务管理与锁</a:t>
            </a:r>
            <a:endParaRPr lang="zh-CN" altLang="en-US" sz="2800" b="1" dirty="0">
              <a:latin typeface="微软雅黑" charset="0"/>
              <a:ea typeface="微软雅黑" charset="0"/>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5450982" cy="521970"/>
          </a:xfrm>
          <a:prstGeom prst="rect">
            <a:avLst/>
          </a:prstGeom>
        </p:spPr>
        <p:txBody>
          <a:bodyPr wrap="square">
            <a:spAutoFit/>
          </a:bodyPr>
          <a:lstStyle/>
          <a:p>
            <a:pPr eaLnBrk="1" fontAlgn="auto" hangingPunct="1">
              <a:spcBef>
                <a:spcPts val="0"/>
              </a:spcBef>
              <a:spcAft>
                <a:spcPts val="0"/>
              </a:spcAft>
              <a:defRPr/>
            </a:pPr>
            <a:r>
              <a:rPr lang="zh-CN" altLang="en-US" sz="2800" b="1" dirty="0">
                <a:solidFill>
                  <a:schemeClr val="tx1">
                    <a:lumMod val="85000"/>
                    <a:lumOff val="15000"/>
                  </a:schemeClr>
                </a:solidFill>
                <a:latin typeface="+mn-ea"/>
                <a:ea typeface="+mn-ea"/>
              </a:rPr>
              <a:t>第</a:t>
            </a:r>
            <a:r>
              <a:rPr lang="en-US" altLang="zh-CN" sz="2800" b="1" dirty="0">
                <a:solidFill>
                  <a:schemeClr val="tx1">
                    <a:lumMod val="85000"/>
                    <a:lumOff val="15000"/>
                  </a:schemeClr>
                </a:solidFill>
                <a:latin typeface="+mn-ea"/>
                <a:ea typeface="+mn-ea"/>
              </a:rPr>
              <a:t>4</a:t>
            </a:r>
            <a:r>
              <a:rPr lang="zh-CN" altLang="en-US" sz="2800" b="1" dirty="0">
                <a:solidFill>
                  <a:schemeClr val="tx1">
                    <a:lumMod val="85000"/>
                    <a:lumOff val="15000"/>
                  </a:schemeClr>
                </a:solidFill>
                <a:latin typeface="+mn-ea"/>
                <a:ea typeface="+mn-ea"/>
              </a:rPr>
              <a:t>章 数据持久层开发技术</a:t>
            </a: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821055" y="1203325"/>
            <a:ext cx="5605780" cy="553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4.1 MyBatis</a:t>
            </a:r>
            <a:r>
              <a:rPr lang="zh-CN" altLang="en-US" sz="2000" dirty="0">
                <a:solidFill>
                  <a:schemeClr val="tx1"/>
                </a:solidFill>
                <a:latin typeface="宋体" pitchFamily="2" charset="-122"/>
                <a:ea typeface="宋体" pitchFamily="2" charset="-122"/>
              </a:rPr>
              <a:t>框架使用回顾</a:t>
            </a:r>
            <a:endParaRPr lang="en-US" altLang="zh-CN" sz="200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4.2 </a:t>
            </a:r>
            <a:r>
              <a:rPr lang="zh-CN" altLang="en-US" sz="2000" dirty="0">
                <a:solidFill>
                  <a:schemeClr val="tx1"/>
                </a:solidFill>
                <a:latin typeface="宋体" pitchFamily="2" charset="-122"/>
                <a:ea typeface="宋体" pitchFamily="2" charset="-122"/>
              </a:rPr>
              <a:t>事务管理与锁</a:t>
            </a:r>
            <a:endParaRPr lang="en-US" altLang="zh-CN" sz="200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       4.2.1 Spring</a:t>
            </a:r>
            <a:r>
              <a:rPr lang="zh-CN" altLang="en-US" sz="2000" dirty="0">
                <a:solidFill>
                  <a:schemeClr val="tx1"/>
                </a:solidFill>
                <a:latin typeface="宋体" pitchFamily="2" charset="-122"/>
                <a:ea typeface="宋体" pitchFamily="2" charset="-122"/>
              </a:rPr>
              <a:t>声明式事务</a:t>
            </a:r>
            <a:endParaRPr lang="zh-CN" altLang="en-US" sz="200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sym typeface="+mn-ea"/>
              </a:rPr>
              <a:t>       4.2.2 </a:t>
            </a:r>
            <a:r>
              <a:rPr lang="zh-CN" altLang="en-US" sz="2000" dirty="0">
                <a:solidFill>
                  <a:schemeClr val="tx1"/>
                </a:solidFill>
                <a:latin typeface="宋体" pitchFamily="2" charset="-122"/>
                <a:ea typeface="宋体" pitchFamily="2" charset="-122"/>
                <a:sym typeface="+mn-ea"/>
              </a:rPr>
              <a:t>事务隔离级别</a:t>
            </a:r>
            <a:endParaRPr lang="en-US" altLang="zh-CN" sz="200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       4.2.3 </a:t>
            </a:r>
            <a:r>
              <a:rPr lang="zh-CN" altLang="en-US" sz="2000" dirty="0">
                <a:solidFill>
                  <a:schemeClr val="tx1"/>
                </a:solidFill>
                <a:latin typeface="宋体" pitchFamily="2" charset="-122"/>
                <a:ea typeface="宋体" pitchFamily="2" charset="-122"/>
              </a:rPr>
              <a:t>悲观锁与乐观锁</a:t>
            </a:r>
            <a:endParaRPr lang="zh-CN" altLang="en-US" sz="200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4.3 </a:t>
            </a:r>
            <a:r>
              <a:rPr lang="zh-CN" altLang="en-US" sz="2000" dirty="0">
                <a:solidFill>
                  <a:schemeClr val="tx1"/>
                </a:solidFill>
                <a:latin typeface="宋体" pitchFamily="2" charset="-122"/>
                <a:ea typeface="宋体" pitchFamily="2" charset="-122"/>
              </a:rPr>
              <a:t>数据库扩展</a:t>
            </a:r>
            <a:endParaRPr lang="zh-CN" altLang="en-US" sz="200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      </a:t>
            </a:r>
            <a:r>
              <a:rPr lang="en-US" altLang="zh-CN" sz="2000" dirty="0">
                <a:solidFill>
                  <a:schemeClr val="tx1"/>
                </a:solidFill>
                <a:latin typeface="宋体" pitchFamily="2" charset="-122"/>
                <a:ea typeface="宋体" pitchFamily="2" charset="-122"/>
                <a:sym typeface="+mn-ea"/>
              </a:rPr>
              <a:t> 4.3.1 </a:t>
            </a:r>
            <a:r>
              <a:rPr lang="zh-CN" altLang="en-US" sz="2000" dirty="0">
                <a:solidFill>
                  <a:schemeClr val="tx1"/>
                </a:solidFill>
                <a:latin typeface="宋体" pitchFamily="2" charset="-122"/>
                <a:ea typeface="宋体" pitchFamily="2" charset="-122"/>
                <a:sym typeface="+mn-ea"/>
              </a:rPr>
              <a:t>数据库扩展概述</a:t>
            </a:r>
            <a:endParaRPr lang="zh-CN" altLang="en-US" sz="2000" dirty="0">
              <a:solidFill>
                <a:schemeClr val="tx1"/>
              </a:solidFill>
              <a:latin typeface="宋体" pitchFamily="2" charset="-122"/>
              <a:ea typeface="宋体" pitchFamily="2" charset="-122"/>
              <a:sym typeface="+mn-ea"/>
            </a:endParaRPr>
          </a:p>
          <a:p>
            <a:pPr>
              <a:lnSpc>
                <a:spcPct val="150000"/>
              </a:lnSpc>
              <a:spcBef>
                <a:spcPct val="30000"/>
              </a:spcBef>
              <a:buClr>
                <a:schemeClr val="tx1"/>
              </a:buClr>
              <a:buSzPct val="75000"/>
              <a:buNone/>
            </a:pPr>
            <a:r>
              <a:rPr lang="zh-CN" altLang="en-US" sz="2000" dirty="0">
                <a:solidFill>
                  <a:schemeClr val="tx1"/>
                </a:solidFill>
                <a:latin typeface="宋体" pitchFamily="2" charset="-122"/>
                <a:ea typeface="宋体" pitchFamily="2" charset="-122"/>
                <a:sym typeface="+mn-ea"/>
              </a:rPr>
              <a:t> </a:t>
            </a:r>
            <a:r>
              <a:rPr lang="en-US" altLang="zh-CN" sz="2000" dirty="0">
                <a:solidFill>
                  <a:schemeClr val="tx1"/>
                </a:solidFill>
                <a:latin typeface="宋体" pitchFamily="2" charset="-122"/>
                <a:ea typeface="宋体" pitchFamily="2" charset="-122"/>
                <a:sym typeface="+mn-ea"/>
              </a:rPr>
              <a:t>      4.3.2 </a:t>
            </a:r>
            <a:r>
              <a:rPr lang="zh-CN" altLang="en-US" sz="2000" dirty="0">
                <a:solidFill>
                  <a:schemeClr val="tx1"/>
                </a:solidFill>
                <a:latin typeface="宋体" pitchFamily="2" charset="-122"/>
                <a:ea typeface="宋体" pitchFamily="2" charset="-122"/>
              </a:rPr>
              <a:t>读写分离（一主多从）（简要</a:t>
            </a:r>
            <a:r>
              <a:rPr lang="zh-CN" altLang="en-US" sz="2000" dirty="0">
                <a:solidFill>
                  <a:schemeClr val="tx1"/>
                </a:solidFill>
                <a:latin typeface="宋体" pitchFamily="2" charset="-122"/>
                <a:ea typeface="宋体" pitchFamily="2" charset="-122"/>
              </a:rPr>
              <a:t>了解）</a:t>
            </a:r>
            <a:endParaRPr lang="zh-CN" altLang="en-US" sz="200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zh-CN" altLang="en-US" sz="2000" dirty="0">
                <a:solidFill>
                  <a:schemeClr val="tx1"/>
                </a:solidFill>
                <a:latin typeface="宋体" pitchFamily="2" charset="-122"/>
                <a:ea typeface="宋体" pitchFamily="2" charset="-122"/>
              </a:rPr>
              <a:t> </a:t>
            </a:r>
            <a:r>
              <a:rPr lang="en-US" altLang="zh-CN" sz="2000" dirty="0">
                <a:solidFill>
                  <a:schemeClr val="tx1"/>
                </a:solidFill>
                <a:latin typeface="宋体" pitchFamily="2" charset="-122"/>
                <a:ea typeface="宋体" pitchFamily="2" charset="-122"/>
              </a:rPr>
              <a:t>      4.3.3 </a:t>
            </a:r>
            <a:r>
              <a:rPr lang="zh-CN" altLang="en-US" sz="2000" b="0" dirty="0">
                <a:solidFill>
                  <a:schemeClr val="tx1">
                    <a:lumMod val="85000"/>
                    <a:lumOff val="15000"/>
                  </a:schemeClr>
                </a:solidFill>
                <a:latin typeface="+mn-ea"/>
                <a:ea typeface="+mn-ea"/>
                <a:sym typeface="+mn-ea"/>
              </a:rPr>
              <a:t>数据分片（分库分表）（简要</a:t>
            </a:r>
            <a:r>
              <a:rPr lang="zh-CN" altLang="en-US" sz="2000" b="0" dirty="0">
                <a:solidFill>
                  <a:schemeClr val="tx1">
                    <a:lumMod val="85000"/>
                    <a:lumOff val="15000"/>
                  </a:schemeClr>
                </a:solidFill>
                <a:latin typeface="+mn-ea"/>
                <a:ea typeface="+mn-ea"/>
                <a:sym typeface="+mn-ea"/>
              </a:rPr>
              <a:t>了解）</a:t>
            </a:r>
            <a:endParaRPr lang="en-US" altLang="zh-CN" sz="200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sym typeface="+mn-ea"/>
              </a:rPr>
              <a:t>4.4 NoSQL</a:t>
            </a:r>
            <a:r>
              <a:rPr lang="zh-CN" altLang="en-US" sz="2000" dirty="0">
                <a:solidFill>
                  <a:schemeClr val="tx1"/>
                </a:solidFill>
                <a:latin typeface="宋体" pitchFamily="2" charset="-122"/>
                <a:ea typeface="宋体" pitchFamily="2" charset="-122"/>
                <a:sym typeface="+mn-ea"/>
              </a:rPr>
              <a:t>与</a:t>
            </a:r>
            <a:r>
              <a:rPr lang="en-US" altLang="zh-CN" sz="2000" dirty="0">
                <a:solidFill>
                  <a:schemeClr val="tx1"/>
                </a:solidFill>
                <a:latin typeface="宋体" pitchFamily="2" charset="-122"/>
                <a:ea typeface="宋体" pitchFamily="2" charset="-122"/>
                <a:sym typeface="+mn-ea"/>
              </a:rPr>
              <a:t>NewSQL</a:t>
            </a:r>
            <a:endParaRPr lang="en-US" altLang="zh-CN" sz="2000" dirty="0">
              <a:solidFill>
                <a:schemeClr val="tx1"/>
              </a:solidFill>
              <a:latin typeface="宋体" pitchFamily="2" charset="-122"/>
              <a:ea typeface="宋体" pitchFamily="2" charset="-122"/>
              <a:sym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168275" y="1108076"/>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4" name="Rectangle 2"/>
          <p:cNvSpPr>
            <a:spLocks noChangeArrowheads="1"/>
          </p:cNvSpPr>
          <p:nvPr/>
        </p:nvSpPr>
        <p:spPr bwMode="auto">
          <a:xfrm>
            <a:off x="385762" y="1186519"/>
            <a:ext cx="10258425" cy="566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1" i="0" u="none" strike="noStrike" cap="none" normalizeH="0" baseline="0" dirty="0">
                <a:ln>
                  <a:noFill/>
                </a:ln>
                <a:solidFill>
                  <a:srgbClr val="FF0000"/>
                </a:solidFill>
                <a:effectLst/>
                <a:latin typeface="Consolas" panose="020B0609020204030204" pitchFamily="49" charset="0"/>
              </a:rPr>
              <a:t>conn.commit();</a:t>
            </a:r>
            <a:r>
              <a:rPr kumimoji="0" lang="zh-CN" altLang="en-US" sz="1600" b="1" i="0" u="none" strike="noStrike" cap="none" normalizeH="0" baseline="0" dirty="0">
                <a:ln>
                  <a:noFill/>
                </a:ln>
                <a:solidFill>
                  <a:srgbClr val="FF0000"/>
                </a:solidFill>
                <a:effectLst/>
                <a:latin typeface="Consolas" panose="020B0609020204030204" pitchFamily="49" charset="0"/>
              </a:rPr>
              <a:t>   </a:t>
            </a:r>
            <a:r>
              <a:rPr kumimoji="0" lang="en-US" altLang="zh-CN" sz="1600" b="1" i="0" u="none" strike="noStrike" cap="none" normalizeH="0" baseline="0" dirty="0">
                <a:ln>
                  <a:noFill/>
                </a:ln>
                <a:solidFill>
                  <a:srgbClr val="FF0000"/>
                </a:solidFill>
                <a:effectLst/>
                <a:latin typeface="Consolas" panose="020B0609020204030204" pitchFamily="49" charset="0"/>
              </a:rPr>
              <a:t>//</a:t>
            </a:r>
            <a:r>
              <a:rPr lang="zh-CN" altLang="en-US" sz="1600" dirty="0"/>
              <a:t>提交事务 </a:t>
            </a:r>
            <a:endParaRPr kumimoji="0" lang="zh-CN" altLang="zh-CN" sz="1600" b="1"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 </a:t>
            </a:r>
            <a:r>
              <a:rPr kumimoji="0" lang="zh-CN" altLang="zh-CN" sz="1600" b="1" i="0" u="none" strike="noStrike" cap="none" normalizeH="0" baseline="0" dirty="0">
                <a:ln>
                  <a:noFill/>
                </a:ln>
                <a:solidFill>
                  <a:srgbClr val="7F0055"/>
                </a:solidFill>
                <a:effectLst/>
                <a:latin typeface="Consolas" panose="020B0609020204030204" pitchFamily="49" charset="0"/>
              </a:rPr>
              <a:t>catch</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(SQLException ex)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1" i="0" u="none" strike="noStrike" cap="none" normalizeH="0" baseline="0" dirty="0">
                <a:ln>
                  <a:noFill/>
                </a:ln>
                <a:solidFill>
                  <a:srgbClr val="7F0055"/>
                </a:solidFill>
                <a:effectLst/>
                <a:latin typeface="Consolas" panose="020B0609020204030204" pitchFamily="49" charset="0"/>
              </a:rPr>
              <a:t>if</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(conn != </a:t>
            </a:r>
            <a:r>
              <a:rPr kumimoji="0" lang="zh-CN" altLang="zh-CN" sz="1600" b="1" i="0" u="none" strike="noStrike" cap="none" normalizeH="0" baseline="0" dirty="0">
                <a:ln>
                  <a:noFill/>
                </a:ln>
                <a:solidFill>
                  <a:srgbClr val="7F0055"/>
                </a:solidFill>
                <a:effectLst/>
                <a:latin typeface="Consolas" panose="020B0609020204030204" pitchFamily="49" charset="0"/>
              </a:rPr>
              <a:t>null</a:t>
            </a:r>
            <a:r>
              <a:rPr kumimoji="0" lang="zh-CN" altLang="zh-CN" sz="1600" b="0" i="0" u="none" strike="noStrike" cap="none" normalizeH="0" baseline="0" dirty="0">
                <a:ln>
                  <a:noFill/>
                </a:ln>
                <a:solidFill>
                  <a:srgbClr val="000000"/>
                </a:solidFill>
                <a:effectLst/>
                <a:latin typeface="Consolas" panose="020B0609020204030204" pitchFamily="49" charset="0"/>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1" i="0" u="none" strike="noStrike" cap="none" normalizeH="0" baseline="0" dirty="0">
                <a:ln>
                  <a:noFill/>
                </a:ln>
                <a:solidFill>
                  <a:srgbClr val="7F0055"/>
                </a:solidFill>
                <a:effectLst/>
                <a:latin typeface="Consolas" panose="020B0609020204030204" pitchFamily="49" charset="0"/>
              </a:rPr>
              <a:t>try</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lvl="0"/>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1" i="0" u="none" strike="noStrike" cap="none" normalizeH="0" baseline="0" dirty="0">
                <a:ln>
                  <a:noFill/>
                </a:ln>
                <a:solidFill>
                  <a:srgbClr val="FF0000"/>
                </a:solidFill>
                <a:effectLst/>
                <a:latin typeface="Consolas" panose="020B0609020204030204" pitchFamily="49" charset="0"/>
              </a:rPr>
              <a:t>conn.rollback();</a:t>
            </a:r>
            <a:r>
              <a:rPr kumimoji="0" lang="zh-CN" altLang="en-US" sz="1600" b="1" i="0" u="none" strike="noStrike" cap="none" normalizeH="0" baseline="0" dirty="0">
                <a:ln>
                  <a:noFill/>
                </a:ln>
                <a:solidFill>
                  <a:srgbClr val="FF0000"/>
                </a:solidFill>
                <a:effectLst/>
                <a:latin typeface="Consolas" panose="020B0609020204030204" pitchFamily="49" charset="0"/>
              </a:rPr>
              <a:t>  </a:t>
            </a:r>
            <a:r>
              <a:rPr kumimoji="0" lang="en-US" altLang="zh-CN" sz="1600" b="1" i="0" u="none" strike="noStrike" cap="none" normalizeH="0" baseline="0" dirty="0">
                <a:ln>
                  <a:noFill/>
                </a:ln>
                <a:solidFill>
                  <a:srgbClr val="FF0000"/>
                </a:solidFill>
                <a:effectLst/>
                <a:latin typeface="Consolas" panose="020B0609020204030204" pitchFamily="49" charset="0"/>
              </a:rPr>
              <a:t>//</a:t>
            </a:r>
            <a:r>
              <a:rPr lang="zh-CN" altLang="en-US" sz="1600" dirty="0"/>
              <a:t>回滚事务</a:t>
            </a:r>
            <a:endParaRPr kumimoji="0" lang="zh-CN" altLang="zh-CN" sz="1600" b="1"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System.out.println(</a:t>
            </a:r>
            <a:r>
              <a:rPr kumimoji="0" lang="zh-CN" altLang="zh-CN" sz="1600" b="0" i="0" u="none" strike="noStrike" cap="none" normalizeH="0" baseline="0" dirty="0">
                <a:ln>
                  <a:noFill/>
                </a:ln>
                <a:solidFill>
                  <a:srgbClr val="2A00FF"/>
                </a:solidFill>
                <a:effectLst/>
                <a:latin typeface="Consolas" panose="020B0609020204030204" pitchFamily="49" charset="0"/>
              </a:rPr>
              <a:t>"Rolled back."</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 </a:t>
            </a:r>
            <a:r>
              <a:rPr kumimoji="0" lang="zh-CN" altLang="zh-CN" sz="1600" b="1" i="0" u="none" strike="noStrike" cap="none" normalizeH="0" baseline="0" dirty="0">
                <a:ln>
                  <a:noFill/>
                </a:ln>
                <a:solidFill>
                  <a:srgbClr val="7F0055"/>
                </a:solidFill>
                <a:effectLst/>
                <a:latin typeface="Consolas" panose="020B0609020204030204" pitchFamily="49" charset="0"/>
              </a:rPr>
              <a:t>catch</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(SQLException exrb)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exrb.printStackTrace();</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 </a:t>
            </a:r>
            <a:r>
              <a:rPr kumimoji="0" lang="zh-CN" altLang="zh-CN" sz="1600" b="1" i="0" u="none" strike="noStrike" cap="none" normalizeH="0" baseline="0" dirty="0">
                <a:ln>
                  <a:noFill/>
                </a:ln>
                <a:solidFill>
                  <a:srgbClr val="7F0055"/>
                </a:solidFill>
                <a:effectLst/>
                <a:latin typeface="Consolas" panose="020B0609020204030204" pitchFamily="49" charset="0"/>
              </a:rPr>
              <a:t>finally</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1" i="0" u="none" strike="noStrike" cap="none" normalizeH="0" baseline="0" dirty="0">
                <a:ln>
                  <a:noFill/>
                </a:ln>
                <a:solidFill>
                  <a:srgbClr val="7F0055"/>
                </a:solidFill>
                <a:effectLst/>
                <a:latin typeface="Consolas" panose="020B0609020204030204" pitchFamily="49" charset="0"/>
              </a:rPr>
              <a:t>try</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1" i="0" u="none" strike="noStrike" cap="none" normalizeH="0" baseline="0" dirty="0">
                <a:ln>
                  <a:noFill/>
                </a:ln>
                <a:solidFill>
                  <a:srgbClr val="7F0055"/>
                </a:solidFill>
                <a:effectLst/>
                <a:latin typeface="Consolas" panose="020B0609020204030204" pitchFamily="49" charset="0"/>
              </a:rPr>
              <a:t>if</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(orderStatement != </a:t>
            </a:r>
            <a:r>
              <a:rPr kumimoji="0" lang="zh-CN" altLang="zh-CN" sz="1600" b="1" i="0" u="none" strike="noStrike" cap="none" normalizeH="0" baseline="0" dirty="0">
                <a:ln>
                  <a:noFill/>
                </a:ln>
                <a:solidFill>
                  <a:srgbClr val="7F0055"/>
                </a:solidFill>
                <a:effectLst/>
                <a:latin typeface="Consolas" panose="020B0609020204030204" pitchFamily="49" charset="0"/>
              </a:rPr>
              <a:t>null</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orderStatement.close();</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a:t>
            </a:r>
            <a:r>
              <a:rPr kumimoji="0" lang="zh-CN" altLang="zh-CN" sz="1600" b="1" i="0" u="none" strike="noStrike" cap="none" normalizeH="0" baseline="0" dirty="0">
                <a:ln>
                  <a:noFill/>
                </a:ln>
                <a:solidFill>
                  <a:srgbClr val="7F0055"/>
                </a:solidFill>
                <a:effectLst/>
                <a:latin typeface="Consolas" panose="020B0609020204030204" pitchFamily="49" charset="0"/>
              </a:rPr>
              <a:t>if</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(saleStatement != </a:t>
            </a:r>
            <a:r>
              <a:rPr kumimoji="0" lang="zh-CN" altLang="zh-CN" sz="1600" b="1" i="0" u="none" strike="noStrike" cap="none" normalizeH="0" baseline="0" dirty="0">
                <a:ln>
                  <a:noFill/>
                </a:ln>
                <a:solidFill>
                  <a:srgbClr val="7F0055"/>
                </a:solidFill>
                <a:effectLst/>
                <a:latin typeface="Consolas" panose="020B0609020204030204" pitchFamily="49" charset="0"/>
              </a:rPr>
              <a:t>null</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saleStatement.close();</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conn.setAutoCommit(</a:t>
            </a:r>
            <a:r>
              <a:rPr kumimoji="0" lang="zh-CN" altLang="zh-CN" sz="1600" b="1" i="0" u="none" strike="noStrike" cap="none" normalizeH="0" baseline="0" dirty="0">
                <a:ln>
                  <a:noFill/>
                </a:ln>
                <a:solidFill>
                  <a:srgbClr val="7F0055"/>
                </a:solidFill>
                <a:effectLst/>
                <a:latin typeface="Consolas" panose="020B0609020204030204" pitchFamily="49" charset="0"/>
              </a:rPr>
              <a:t>true</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 </a:t>
            </a:r>
            <a:r>
              <a:rPr kumimoji="0" lang="zh-CN" altLang="zh-CN" sz="1600" b="1" i="0" u="none" strike="noStrike" cap="none" normalizeH="0" baseline="0" dirty="0">
                <a:ln>
                  <a:noFill/>
                </a:ln>
                <a:solidFill>
                  <a:srgbClr val="7F0055"/>
                </a:solidFill>
                <a:effectLst/>
                <a:latin typeface="Consolas" panose="020B0609020204030204" pitchFamily="49" charset="0"/>
              </a:rPr>
              <a:t>catch</a:t>
            </a:r>
            <a:r>
              <a:rPr kumimoji="0" lang="zh-CN" altLang="zh-CN" sz="1600" b="0" i="0" u="none" strike="noStrike" cap="none" normalizeH="0" baseline="0" dirty="0">
                <a:ln>
                  <a:noFill/>
                </a:ln>
                <a:solidFill>
                  <a:srgbClr val="333333"/>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(SQLException excs)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excs.printStackTrace();</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DD1144"/>
                </a:solidFill>
                <a:effectLst/>
                <a:latin typeface="Consolas" panose="020B0609020204030204" pitchFamily="49" charset="0"/>
              </a:rPr>
              <a:t>    </a:t>
            </a: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000000"/>
                </a:solidFill>
                <a:effectLst/>
                <a:latin typeface="Consolas" panose="020B0609020204030204" pitchFamily="49" charset="0"/>
              </a:rPr>
              <a:t>}</a:t>
            </a:r>
            <a:endParaRPr kumimoji="0" lang="zh-CN" altLang="zh-CN" sz="1600" b="0" i="0" u="none" strike="noStrike" cap="none" normalizeH="0" baseline="0" dirty="0">
              <a:ln>
                <a:noFill/>
              </a:ln>
              <a:solidFill>
                <a:schemeClr val="tx1"/>
              </a:solidFill>
              <a:effectLst/>
            </a:endParaRPr>
          </a:p>
        </p:txBody>
      </p:sp>
      <p:sp>
        <p:nvSpPr>
          <p:cNvPr id="6" name="文本框 5"/>
          <p:cNvSpPr txBox="1"/>
          <p:nvPr/>
        </p:nvSpPr>
        <p:spPr>
          <a:xfrm>
            <a:off x="7793545" y="5972175"/>
            <a:ext cx="2836354" cy="400110"/>
          </a:xfrm>
          <a:prstGeom prst="rect">
            <a:avLst/>
          </a:prstGeom>
          <a:noFill/>
        </p:spPr>
        <p:txBody>
          <a:bodyPr wrap="none" rtlCol="0">
            <a:spAutoFit/>
          </a:bodyPr>
          <a:lstStyle/>
          <a:p>
            <a:r>
              <a:rPr lang="en-US" altLang="zh-CN" sz="2000" b="1" dirty="0"/>
              <a:t>JDBC </a:t>
            </a:r>
            <a:r>
              <a:rPr lang="en-US" altLang="zh-CN" sz="2000" b="1" dirty="0">
                <a:latin typeface="+mn-ea"/>
              </a:rPr>
              <a:t>Transaction </a:t>
            </a:r>
            <a:r>
              <a:rPr lang="zh-CN" altLang="en-US" sz="2000" b="1" dirty="0">
                <a:latin typeface="+mn-ea"/>
              </a:rPr>
              <a:t>示例</a:t>
            </a:r>
            <a:endParaRPr lang="zh-CN" altLang="en-US" sz="2000" b="1"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 </a:t>
            </a:r>
            <a:r>
              <a:rPr lang="zh-CN" altLang="en-US" sz="2800" b="1" dirty="0">
                <a:latin typeface="微软雅黑" charset="0"/>
                <a:ea typeface="微软雅黑" charset="0"/>
              </a:rPr>
              <a:t>事务管理与锁</a:t>
            </a:r>
            <a:endParaRPr lang="zh-CN" altLang="en-US" sz="2800" b="1" dirty="0">
              <a:latin typeface="微软雅黑" charset="0"/>
              <a:ea typeface="微软雅黑" charset="0"/>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39" y="1257208"/>
            <a:ext cx="11255373"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在</a:t>
            </a:r>
            <a:r>
              <a:rPr lang="en-US" altLang="zh-CN" sz="2000" b="0" dirty="0">
                <a:solidFill>
                  <a:schemeClr val="tx1"/>
                </a:solidFill>
                <a:latin typeface="微软雅黑" charset="0"/>
                <a:ea typeface="微软雅黑" charset="0"/>
                <a:cs typeface="微软雅黑" charset="0"/>
              </a:rPr>
              <a:t>Spring</a:t>
            </a:r>
            <a:r>
              <a:rPr lang="zh-CN" altLang="en-US" sz="2000" b="0" dirty="0">
                <a:solidFill>
                  <a:schemeClr val="tx1"/>
                </a:solidFill>
                <a:latin typeface="微软雅黑" charset="0"/>
                <a:ea typeface="微软雅黑" charset="0"/>
                <a:cs typeface="微软雅黑" charset="0"/>
              </a:rPr>
              <a:t>中，数据库事务是通过</a:t>
            </a:r>
            <a:r>
              <a:rPr lang="en-US" altLang="zh-CN" sz="2000" dirty="0">
                <a:solidFill>
                  <a:schemeClr val="tx1"/>
                </a:solidFill>
                <a:latin typeface="微软雅黑" charset="0"/>
                <a:ea typeface="微软雅黑" charset="0"/>
                <a:cs typeface="微软雅黑" charset="0"/>
              </a:rPr>
              <a:t>AOP</a:t>
            </a:r>
            <a:r>
              <a:rPr lang="zh-CN" altLang="en-US" sz="2000" b="0" dirty="0">
                <a:solidFill>
                  <a:schemeClr val="tx1"/>
                </a:solidFill>
                <a:latin typeface="微软雅黑" charset="0"/>
                <a:ea typeface="微软雅黑" charset="0"/>
                <a:cs typeface="微软雅黑" charset="0"/>
              </a:rPr>
              <a:t>技术实现的，通过</a:t>
            </a:r>
            <a:r>
              <a:rPr lang="en-US" altLang="zh-CN" sz="2000" b="0" dirty="0">
                <a:solidFill>
                  <a:schemeClr val="tx1"/>
                </a:solidFill>
                <a:latin typeface="微软雅黑" charset="0"/>
                <a:ea typeface="微软雅黑" charset="0"/>
                <a:cs typeface="微软雅黑" charset="0"/>
              </a:rPr>
              <a:t>AOP</a:t>
            </a:r>
            <a:r>
              <a:rPr lang="zh-CN" altLang="en-US" sz="2000" b="0" dirty="0">
                <a:solidFill>
                  <a:schemeClr val="tx1"/>
                </a:solidFill>
                <a:latin typeface="微软雅黑" charset="0"/>
                <a:ea typeface="微软雅黑" charset="0"/>
                <a:cs typeface="微软雅黑" charset="0"/>
              </a:rPr>
              <a:t>消除实现事务时业务代码中需要编写大量冗余代码：</a:t>
            </a:r>
            <a:r>
              <a:rPr lang="en-US" altLang="zh-CN" sz="2000" b="0" dirty="0">
                <a:solidFill>
                  <a:schemeClr val="tx1"/>
                </a:solidFill>
                <a:latin typeface="微软雅黑" charset="0"/>
                <a:ea typeface="微软雅黑" charset="0"/>
                <a:cs typeface="微软雅黑" charset="0"/>
              </a:rPr>
              <a:t>try…catch…finally…</a:t>
            </a:r>
            <a:r>
              <a:rPr lang="zh-CN" altLang="en-US" sz="2000" b="0" dirty="0">
                <a:solidFill>
                  <a:schemeClr val="tx1"/>
                </a:solidFill>
                <a:latin typeface="微软雅黑" charset="0"/>
                <a:ea typeface="微软雅黑" charset="0"/>
                <a:cs typeface="微软雅黑" charset="0"/>
              </a:rPr>
              <a:t>。</a:t>
            </a:r>
            <a:endParaRPr lang="en-US" altLang="zh-CN"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r>
              <a:rPr lang="en-US" altLang="zh-CN" sz="2000" b="0" dirty="0">
                <a:solidFill>
                  <a:schemeClr val="tx1"/>
                </a:solidFill>
                <a:latin typeface="微软雅黑" charset="0"/>
                <a:ea typeface="微软雅黑" charset="0"/>
                <a:cs typeface="微软雅黑" charset="0"/>
              </a:rPr>
              <a:t>Spring</a:t>
            </a:r>
            <a:r>
              <a:rPr lang="zh-CN" altLang="en-US" sz="2000" b="0" dirty="0">
                <a:solidFill>
                  <a:schemeClr val="tx1"/>
                </a:solidFill>
                <a:latin typeface="微软雅黑" charset="0"/>
                <a:ea typeface="微软雅黑" charset="0"/>
                <a:cs typeface="微软雅黑" charset="0"/>
              </a:rPr>
              <a:t>支持编程式事务和声明式事务两种开发方式，目前主要使用的就是</a:t>
            </a:r>
            <a:r>
              <a:rPr lang="zh-CN" altLang="en-US" sz="2000" b="0" dirty="0">
                <a:solidFill>
                  <a:srgbClr val="FF0000"/>
                </a:solidFill>
                <a:latin typeface="微软雅黑" charset="0"/>
                <a:ea typeface="微软雅黑" charset="0"/>
                <a:cs typeface="微软雅黑" charset="0"/>
              </a:rPr>
              <a:t>声明式事务</a:t>
            </a:r>
            <a:r>
              <a:rPr lang="zh-CN" altLang="en-US" sz="2000" b="0" dirty="0">
                <a:solidFill>
                  <a:schemeClr val="tx1"/>
                </a:solidFill>
                <a:latin typeface="微软雅黑" charset="0"/>
                <a:ea typeface="微软雅黑" charset="0"/>
                <a:cs typeface="微软雅黑" charset="0"/>
              </a:rPr>
              <a:t>。</a:t>
            </a:r>
            <a:endParaRPr lang="en-US" altLang="zh-CN"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r>
              <a:rPr lang="en-US" altLang="zh-CN" sz="2000" dirty="0">
                <a:solidFill>
                  <a:schemeClr val="tx1"/>
                </a:solidFill>
                <a:latin typeface="微软雅黑" charset="0"/>
                <a:ea typeface="微软雅黑" charset="0"/>
                <a:cs typeface="微软雅黑" charset="0"/>
              </a:rPr>
              <a:t>@Transactional</a:t>
            </a:r>
            <a:r>
              <a:rPr lang="zh-CN" altLang="en-US" sz="2000" b="0" dirty="0">
                <a:solidFill>
                  <a:schemeClr val="tx1"/>
                </a:solidFill>
                <a:latin typeface="微软雅黑" charset="0"/>
                <a:ea typeface="微软雅黑" charset="0"/>
                <a:cs typeface="微软雅黑" charset="0"/>
              </a:rPr>
              <a:t>：注解可以标注在类或者方法上，当标注在类上时，代表类的所有公共非静态方法都将启用事务功能。</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pic>
        <p:nvPicPr>
          <p:cNvPr id="2" name="图片 1"/>
          <p:cNvPicPr>
            <a:picLocks noChangeAspect="1"/>
          </p:cNvPicPr>
          <p:nvPr/>
        </p:nvPicPr>
        <p:blipFill>
          <a:blip r:embed="rId1"/>
          <a:stretch>
            <a:fillRect/>
          </a:stretch>
        </p:blipFill>
        <p:spPr>
          <a:xfrm>
            <a:off x="2872156" y="3529159"/>
            <a:ext cx="7755051" cy="3114529"/>
          </a:xfrm>
          <a:prstGeom prst="rect">
            <a:avLst/>
          </a:prstGeom>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39" y="1257208"/>
            <a:ext cx="11255373" cy="476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示例程序</a:t>
            </a:r>
            <a:r>
              <a:rPr lang="en-US" altLang="zh-CN" sz="2000" b="0" dirty="0">
                <a:solidFill>
                  <a:schemeClr val="tx1"/>
                </a:solidFill>
                <a:latin typeface="微软雅黑" charset="0"/>
                <a:ea typeface="微软雅黑" charset="0"/>
                <a:cs typeface="微软雅黑" charset="0"/>
              </a:rPr>
              <a:t>spring-transaction-demo</a:t>
            </a:r>
            <a:endParaRPr lang="en-US" altLang="zh-CN"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主要依赖：</a:t>
            </a:r>
            <a:endParaRPr lang="zh-CN" altLang="en-US" sz="2000" b="0" dirty="0">
              <a:solidFill>
                <a:schemeClr val="tx1"/>
              </a:solidFill>
              <a:latin typeface="宋体" pitchFamily="2" charset="-122"/>
              <a:ea typeface="宋体" pitchFamily="2" charset="-122"/>
            </a:endParaRPr>
          </a:p>
          <a:p>
            <a:pPr lvl="1">
              <a:lnSpc>
                <a:spcPct val="150000"/>
              </a:lnSpc>
              <a:spcBef>
                <a:spcPct val="30000"/>
              </a:spcBef>
              <a:buClr>
                <a:schemeClr val="tx1"/>
              </a:buClr>
              <a:buSzPct val="75000"/>
            </a:pPr>
            <a:r>
              <a:rPr lang="en-US" altLang="zh-CN" sz="1800" b="0" dirty="0">
                <a:solidFill>
                  <a:schemeClr val="tx1"/>
                </a:solidFill>
                <a:latin typeface="微软雅黑" charset="0"/>
                <a:ea typeface="微软雅黑" charset="0"/>
              </a:rPr>
              <a:t>Spring Web</a:t>
            </a:r>
            <a:endParaRPr lang="zh-CN" altLang="en-US" sz="1800" b="0" dirty="0">
              <a:solidFill>
                <a:schemeClr val="tx1"/>
              </a:solidFill>
              <a:latin typeface="微软雅黑" charset="0"/>
              <a:ea typeface="微软雅黑" charset="0"/>
            </a:endParaRPr>
          </a:p>
          <a:p>
            <a:pPr lvl="1">
              <a:lnSpc>
                <a:spcPct val="150000"/>
              </a:lnSpc>
              <a:spcBef>
                <a:spcPct val="30000"/>
              </a:spcBef>
              <a:buClr>
                <a:schemeClr val="tx1"/>
              </a:buClr>
              <a:buSzPct val="75000"/>
            </a:pPr>
            <a:r>
              <a:rPr lang="en-US" altLang="zh-CN" sz="1800" b="0" dirty="0">
                <a:solidFill>
                  <a:schemeClr val="tx1"/>
                </a:solidFill>
                <a:latin typeface="微软雅黑" charset="0"/>
                <a:ea typeface="微软雅黑" charset="0"/>
              </a:rPr>
              <a:t>MySQL Driver</a:t>
            </a:r>
            <a:endParaRPr lang="zh-CN" altLang="en-US" sz="1800" b="0" dirty="0">
              <a:solidFill>
                <a:schemeClr val="tx1"/>
              </a:solidFill>
              <a:latin typeface="微软雅黑" charset="0"/>
              <a:ea typeface="微软雅黑" charset="0"/>
            </a:endParaRPr>
          </a:p>
          <a:p>
            <a:pPr lvl="1">
              <a:lnSpc>
                <a:spcPct val="150000"/>
              </a:lnSpc>
              <a:spcBef>
                <a:spcPct val="30000"/>
              </a:spcBef>
              <a:buClr>
                <a:schemeClr val="tx1"/>
              </a:buClr>
              <a:buSzPct val="75000"/>
            </a:pPr>
            <a:r>
              <a:rPr lang="en-US" altLang="zh-CN" sz="1800" b="0" dirty="0" err="1">
                <a:solidFill>
                  <a:schemeClr val="tx1"/>
                </a:solidFill>
                <a:latin typeface="微软雅黑" charset="0"/>
                <a:ea typeface="微软雅黑" charset="0"/>
              </a:rPr>
              <a:t>Mybatis</a:t>
            </a:r>
            <a:r>
              <a:rPr lang="en-US" altLang="zh-CN" sz="1800" b="0" dirty="0">
                <a:solidFill>
                  <a:schemeClr val="tx1"/>
                </a:solidFill>
                <a:latin typeface="微软雅黑" charset="0"/>
                <a:ea typeface="微软雅黑" charset="0"/>
              </a:rPr>
              <a:t>-Plus Framework</a:t>
            </a:r>
            <a:endParaRPr lang="en-US" altLang="zh-CN" sz="1800" b="0" dirty="0">
              <a:solidFill>
                <a:schemeClr val="tx1"/>
              </a:solidFill>
              <a:latin typeface="微软雅黑" charset="0"/>
              <a:ea typeface="微软雅黑" charset="0"/>
            </a:endParaRPr>
          </a:p>
          <a:p>
            <a:pPr lvl="1">
              <a:lnSpc>
                <a:spcPct val="150000"/>
              </a:lnSpc>
              <a:spcBef>
                <a:spcPct val="30000"/>
              </a:spcBef>
              <a:buClr>
                <a:schemeClr val="tx1"/>
              </a:buClr>
              <a:buSzPct val="75000"/>
            </a:pPr>
            <a:r>
              <a:rPr lang="en-US" altLang="zh-CN" sz="1800" b="0" dirty="0" err="1">
                <a:solidFill>
                  <a:schemeClr val="tx1"/>
                </a:solidFill>
                <a:latin typeface="微软雅黑" charset="0"/>
                <a:ea typeface="微软雅黑" charset="0"/>
              </a:rPr>
              <a:t>Lombok</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pic>
        <p:nvPicPr>
          <p:cNvPr id="2" name="图片 1"/>
          <p:cNvPicPr>
            <a:picLocks noChangeAspect="1"/>
          </p:cNvPicPr>
          <p:nvPr/>
        </p:nvPicPr>
        <p:blipFill>
          <a:blip r:embed="rId1"/>
          <a:stretch>
            <a:fillRect/>
          </a:stretch>
        </p:blipFill>
        <p:spPr>
          <a:xfrm>
            <a:off x="4750435" y="1257300"/>
            <a:ext cx="7273290" cy="5567680"/>
          </a:xfrm>
          <a:prstGeom prst="rect">
            <a:avLst/>
          </a:prstGeom>
        </p:spPr>
      </p:pic>
      <p:sp>
        <p:nvSpPr>
          <p:cNvPr id="3" name="文本框 2"/>
          <p:cNvSpPr txBox="1"/>
          <p:nvPr/>
        </p:nvSpPr>
        <p:spPr>
          <a:xfrm>
            <a:off x="168275" y="6355715"/>
            <a:ext cx="6115050" cy="368300"/>
          </a:xfrm>
          <a:prstGeom prst="rect">
            <a:avLst/>
          </a:prstGeom>
          <a:noFill/>
        </p:spPr>
        <p:txBody>
          <a:bodyPr wrap="square" rtlCol="0" anchor="t">
            <a:spAutoFit/>
          </a:bodyPr>
          <a:p>
            <a:r>
              <a:rPr lang="zh-CN" altLang="en-US">
                <a:hlinkClick r:id="rId2" action="ppaction://hlinkfile"/>
              </a:rPr>
              <a:t>https://gitee.com/buptnetwork/spring-transaction-demo</a:t>
            </a:r>
            <a:endParaRPr lang="zh-CN" altLang="en-US"/>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9255" y="1257300"/>
            <a:ext cx="10597515"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en-US" altLang="zh-CN" sz="2000" b="0" dirty="0">
                <a:solidFill>
                  <a:schemeClr val="tx1"/>
                </a:solidFill>
                <a:latin typeface="微软雅黑" charset="0"/>
                <a:ea typeface="微软雅黑" charset="0"/>
              </a:rPr>
              <a:t>1. </a:t>
            </a:r>
            <a:r>
              <a:rPr lang="zh-CN" altLang="en-US" sz="2000" b="0" dirty="0">
                <a:solidFill>
                  <a:schemeClr val="tx1"/>
                </a:solidFill>
                <a:latin typeface="微软雅黑" charset="0"/>
                <a:ea typeface="微软雅黑" charset="0"/>
              </a:rPr>
              <a:t>在本地安装</a:t>
            </a:r>
            <a:r>
              <a:rPr lang="en-US" altLang="zh-CN" sz="2000" b="0" dirty="0">
                <a:solidFill>
                  <a:schemeClr val="tx1"/>
                </a:solidFill>
                <a:latin typeface="微软雅黑" charset="0"/>
                <a:ea typeface="微软雅黑" charset="0"/>
              </a:rPr>
              <a:t>MySQL</a:t>
            </a:r>
            <a:r>
              <a:rPr lang="zh-CN" altLang="en-US" sz="2000" b="0" dirty="0">
                <a:solidFill>
                  <a:schemeClr val="tx1"/>
                </a:solidFill>
                <a:latin typeface="微软雅黑" charset="0"/>
                <a:ea typeface="微软雅黑" charset="0"/>
              </a:rPr>
              <a:t>数据库服务器</a:t>
            </a:r>
            <a:endParaRPr lang="zh-CN" altLang="en-US" sz="2000" b="0" dirty="0">
              <a:solidFill>
                <a:schemeClr val="tx1"/>
              </a:solidFill>
              <a:latin typeface="微软雅黑" charset="0"/>
              <a:ea typeface="微软雅黑" charset="0"/>
            </a:endParaRPr>
          </a:p>
          <a:p>
            <a:pPr>
              <a:lnSpc>
                <a:spcPct val="150000"/>
              </a:lnSpc>
              <a:spcBef>
                <a:spcPct val="30000"/>
              </a:spcBef>
              <a:buClr>
                <a:schemeClr val="tx1"/>
              </a:buClr>
              <a:buSzPct val="75000"/>
              <a:buNone/>
            </a:pPr>
            <a:r>
              <a:rPr lang="en-US" altLang="zh-CN" sz="2000" b="0" dirty="0">
                <a:solidFill>
                  <a:schemeClr val="tx1"/>
                </a:solidFill>
                <a:latin typeface="微软雅黑" charset="0"/>
                <a:ea typeface="微软雅黑" charset="0"/>
              </a:rPr>
              <a:t>2. </a:t>
            </a:r>
            <a:r>
              <a:rPr lang="zh-CN" altLang="en-US" sz="2000" b="0" dirty="0">
                <a:solidFill>
                  <a:schemeClr val="tx1"/>
                </a:solidFill>
                <a:latin typeface="微软雅黑" charset="0"/>
                <a:ea typeface="微软雅黑" charset="0"/>
              </a:rPr>
              <a:t>使用</a:t>
            </a:r>
            <a:r>
              <a:rPr lang="en-US" altLang="zh-CN" sz="2000" b="0" dirty="0">
                <a:solidFill>
                  <a:schemeClr val="tx1"/>
                </a:solidFill>
                <a:latin typeface="微软雅黑" charset="0"/>
                <a:ea typeface="微软雅黑" charset="0"/>
              </a:rPr>
              <a:t>MySQL</a:t>
            </a:r>
            <a:r>
              <a:rPr lang="zh-CN" altLang="en-US" sz="2000" b="0" dirty="0">
                <a:solidFill>
                  <a:schemeClr val="tx1"/>
                </a:solidFill>
                <a:latin typeface="微软雅黑" charset="0"/>
                <a:ea typeface="微软雅黑" charset="0"/>
              </a:rPr>
              <a:t>客户端工具或者</a:t>
            </a:r>
            <a:r>
              <a:rPr lang="en-US" altLang="zh-CN" sz="2000" b="0" dirty="0">
                <a:solidFill>
                  <a:schemeClr val="tx1"/>
                </a:solidFill>
                <a:latin typeface="微软雅黑" charset="0"/>
                <a:ea typeface="微软雅黑" charset="0"/>
              </a:rPr>
              <a:t>IDEA</a:t>
            </a:r>
            <a:r>
              <a:rPr lang="zh-CN" altLang="en-US" sz="2000" b="0" dirty="0">
                <a:solidFill>
                  <a:schemeClr val="tx1"/>
                </a:solidFill>
                <a:latin typeface="微软雅黑" charset="0"/>
                <a:ea typeface="微软雅黑" charset="0"/>
              </a:rPr>
              <a:t>自带的</a:t>
            </a:r>
            <a:r>
              <a:rPr lang="en-US" altLang="zh-CN" sz="2000" b="0" dirty="0">
                <a:solidFill>
                  <a:schemeClr val="tx1"/>
                </a:solidFill>
                <a:latin typeface="微软雅黑" charset="0"/>
                <a:ea typeface="微软雅黑" charset="0"/>
              </a:rPr>
              <a:t>Database</a:t>
            </a:r>
            <a:r>
              <a:rPr lang="zh-CN" altLang="en-US" sz="2000" b="0" dirty="0">
                <a:solidFill>
                  <a:schemeClr val="tx1"/>
                </a:solidFill>
                <a:latin typeface="微软雅黑" charset="0"/>
                <a:ea typeface="微软雅黑" charset="0"/>
              </a:rPr>
              <a:t>工具连接数据库服务器</a:t>
            </a:r>
            <a:endParaRPr lang="zh-CN" altLang="en-US" sz="2000" b="0" dirty="0">
              <a:solidFill>
                <a:schemeClr val="tx1"/>
              </a:solidFill>
              <a:latin typeface="微软雅黑" charset="0"/>
              <a:ea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pic>
        <p:nvPicPr>
          <p:cNvPr id="5" name="图片 4"/>
          <p:cNvPicPr>
            <a:picLocks noChangeAspect="1"/>
          </p:cNvPicPr>
          <p:nvPr/>
        </p:nvPicPr>
        <p:blipFill>
          <a:blip r:embed="rId1"/>
          <a:stretch>
            <a:fillRect/>
          </a:stretch>
        </p:blipFill>
        <p:spPr>
          <a:xfrm>
            <a:off x="1663700" y="2489835"/>
            <a:ext cx="9170035" cy="3797300"/>
          </a:xfrm>
          <a:prstGeom prst="rect">
            <a:avLst/>
          </a:prstGeom>
        </p:spPr>
      </p:pic>
      <p:sp>
        <p:nvSpPr>
          <p:cNvPr id="6" name="文本框 5"/>
          <p:cNvSpPr txBox="1"/>
          <p:nvPr/>
        </p:nvSpPr>
        <p:spPr>
          <a:xfrm>
            <a:off x="3717290" y="6300470"/>
            <a:ext cx="5063490" cy="368300"/>
          </a:xfrm>
          <a:prstGeom prst="rect">
            <a:avLst/>
          </a:prstGeom>
          <a:noFill/>
        </p:spPr>
        <p:txBody>
          <a:bodyPr wrap="none" rtlCol="0">
            <a:spAutoFit/>
          </a:bodyPr>
          <a:p>
            <a:r>
              <a:rPr lang="en-US" altLang="zh-CN"/>
              <a:t>IDEA </a:t>
            </a:r>
            <a:r>
              <a:rPr lang="zh-CN" altLang="en-US"/>
              <a:t>自带的</a:t>
            </a:r>
            <a:r>
              <a:rPr lang="en-US" altLang="zh-CN"/>
              <a:t>Database</a:t>
            </a:r>
            <a:r>
              <a:rPr lang="zh-CN" altLang="en-US"/>
              <a:t>工具：“</a:t>
            </a:r>
            <a:r>
              <a:rPr lang="en-US" altLang="zh-CN"/>
              <a:t>+</a:t>
            </a:r>
            <a:r>
              <a:rPr lang="zh-CN" altLang="en-US"/>
              <a:t>”</a:t>
            </a:r>
            <a:r>
              <a:rPr lang="en-US" altLang="zh-CN"/>
              <a:t>--&gt;Data Source</a:t>
            </a:r>
            <a:endParaRPr lang="zh-CN" altLang="en-US"/>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9255" y="1257300"/>
            <a:ext cx="436943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en-US" altLang="zh-CN" sz="2000" b="0" dirty="0">
                <a:solidFill>
                  <a:schemeClr val="tx1"/>
                </a:solidFill>
                <a:latin typeface="微软雅黑" charset="0"/>
                <a:ea typeface="微软雅黑" charset="0"/>
              </a:rPr>
              <a:t>1. </a:t>
            </a:r>
            <a:r>
              <a:rPr lang="zh-CN" altLang="en-US" sz="2000" b="0" dirty="0">
                <a:solidFill>
                  <a:schemeClr val="tx1"/>
                </a:solidFill>
                <a:latin typeface="微软雅黑" charset="0"/>
                <a:ea typeface="微软雅黑" charset="0"/>
              </a:rPr>
              <a:t>首次连接</a:t>
            </a:r>
            <a:r>
              <a:rPr lang="en-US" altLang="zh-CN" sz="2000" b="0" dirty="0">
                <a:solidFill>
                  <a:schemeClr val="tx1"/>
                </a:solidFill>
                <a:latin typeface="微软雅黑" charset="0"/>
                <a:ea typeface="微软雅黑" charset="0"/>
              </a:rPr>
              <a:t>MySQL</a:t>
            </a:r>
            <a:r>
              <a:rPr lang="zh-CN" altLang="en-US" sz="2000" b="0" dirty="0">
                <a:solidFill>
                  <a:schemeClr val="tx1"/>
                </a:solidFill>
                <a:latin typeface="微软雅黑" charset="0"/>
                <a:ea typeface="微软雅黑" charset="0"/>
              </a:rPr>
              <a:t>数据源，需要点击</a:t>
            </a:r>
            <a:r>
              <a:rPr lang="en-US" altLang="zh-CN" sz="2000" b="0" dirty="0">
                <a:solidFill>
                  <a:schemeClr val="tx1"/>
                </a:solidFill>
                <a:latin typeface="微软雅黑" charset="0"/>
                <a:ea typeface="微软雅黑" charset="0"/>
              </a:rPr>
              <a:t>Download</a:t>
            </a:r>
            <a:r>
              <a:rPr lang="zh-CN" altLang="en-US" sz="2000" b="0" dirty="0">
                <a:solidFill>
                  <a:schemeClr val="tx1"/>
                </a:solidFill>
                <a:latin typeface="微软雅黑" charset="0"/>
                <a:ea typeface="微软雅黑" charset="0"/>
              </a:rPr>
              <a:t>下载驱动</a:t>
            </a:r>
            <a:endParaRPr lang="zh-CN" altLang="en-US" sz="2000" b="0" dirty="0">
              <a:solidFill>
                <a:schemeClr val="tx1"/>
              </a:solidFill>
              <a:latin typeface="微软雅黑" charset="0"/>
              <a:ea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pic>
        <p:nvPicPr>
          <p:cNvPr id="3" name="图片 2"/>
          <p:cNvPicPr>
            <a:picLocks noChangeAspect="1"/>
          </p:cNvPicPr>
          <p:nvPr/>
        </p:nvPicPr>
        <p:blipFill>
          <a:blip r:embed="rId1"/>
          <a:stretch>
            <a:fillRect/>
          </a:stretch>
        </p:blipFill>
        <p:spPr>
          <a:xfrm>
            <a:off x="5020945" y="1257300"/>
            <a:ext cx="6498590" cy="5496560"/>
          </a:xfrm>
          <a:prstGeom prst="rect">
            <a:avLst/>
          </a:prstGeom>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9255" y="1257300"/>
            <a:ext cx="436943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rPr>
              <a:t>输入</a:t>
            </a:r>
            <a:r>
              <a:rPr lang="en-US" altLang="zh-CN" sz="2000" b="0" dirty="0">
                <a:solidFill>
                  <a:schemeClr val="tx1"/>
                </a:solidFill>
                <a:latin typeface="微软雅黑" charset="0"/>
                <a:ea typeface="微软雅黑" charset="0"/>
              </a:rPr>
              <a:t>MySQL</a:t>
            </a:r>
            <a:r>
              <a:rPr lang="zh-CN" altLang="en-US" sz="2000" b="0" dirty="0">
                <a:solidFill>
                  <a:schemeClr val="tx1"/>
                </a:solidFill>
                <a:latin typeface="微软雅黑" charset="0"/>
                <a:ea typeface="微软雅黑" charset="0"/>
              </a:rPr>
              <a:t>数据库服务器的</a:t>
            </a:r>
            <a:r>
              <a:rPr lang="en-US" altLang="zh-CN" sz="2000" b="0" dirty="0">
                <a:solidFill>
                  <a:schemeClr val="tx1"/>
                </a:solidFill>
                <a:latin typeface="微软雅黑" charset="0"/>
                <a:ea typeface="微软雅黑" charset="0"/>
              </a:rPr>
              <a:t>IP</a:t>
            </a:r>
            <a:r>
              <a:rPr lang="zh-CN" altLang="en-US" sz="2000" b="0" dirty="0">
                <a:solidFill>
                  <a:schemeClr val="tx1"/>
                </a:solidFill>
                <a:latin typeface="微软雅黑" charset="0"/>
                <a:ea typeface="微软雅黑" charset="0"/>
              </a:rPr>
              <a:t>地址、端口号、用户名、密码。点击</a:t>
            </a:r>
            <a:r>
              <a:rPr lang="en-US" altLang="zh-CN" sz="2000" b="0" dirty="0">
                <a:solidFill>
                  <a:schemeClr val="tx1"/>
                </a:solidFill>
                <a:latin typeface="微软雅黑" charset="0"/>
                <a:ea typeface="微软雅黑" charset="0"/>
              </a:rPr>
              <a:t>Test Connection</a:t>
            </a:r>
            <a:r>
              <a:rPr lang="zh-CN" altLang="en-US" sz="2000" b="0" dirty="0">
                <a:solidFill>
                  <a:schemeClr val="tx1"/>
                </a:solidFill>
                <a:latin typeface="微软雅黑" charset="0"/>
                <a:ea typeface="微软雅黑" charset="0"/>
              </a:rPr>
              <a:t>进行连接测试。</a:t>
            </a:r>
            <a:endParaRPr lang="zh-CN" altLang="en-US" sz="2000" b="0" dirty="0">
              <a:solidFill>
                <a:schemeClr val="tx1"/>
              </a:solidFill>
              <a:latin typeface="微软雅黑" charset="0"/>
              <a:ea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pic>
        <p:nvPicPr>
          <p:cNvPr id="2" name="图片 1"/>
          <p:cNvPicPr>
            <a:picLocks noChangeAspect="1"/>
          </p:cNvPicPr>
          <p:nvPr/>
        </p:nvPicPr>
        <p:blipFill>
          <a:blip r:embed="rId1"/>
          <a:stretch>
            <a:fillRect/>
          </a:stretch>
        </p:blipFill>
        <p:spPr>
          <a:xfrm>
            <a:off x="4758690" y="1257300"/>
            <a:ext cx="6727190" cy="5519420"/>
          </a:xfrm>
          <a:prstGeom prst="rect">
            <a:avLst/>
          </a:prstGeom>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3" name="图片 2"/>
          <p:cNvPicPr>
            <a:picLocks noChangeAspect="1"/>
          </p:cNvPicPr>
          <p:nvPr/>
        </p:nvPicPr>
        <p:blipFill>
          <a:blip r:embed="rId1"/>
          <a:stretch>
            <a:fillRect/>
          </a:stretch>
        </p:blipFill>
        <p:spPr>
          <a:xfrm>
            <a:off x="455295" y="1801495"/>
            <a:ext cx="5245100" cy="3644900"/>
          </a:xfrm>
          <a:prstGeom prst="rect">
            <a:avLst/>
          </a:prstGeom>
        </p:spPr>
      </p:pic>
      <p:sp>
        <p:nvSpPr>
          <p:cNvPr id="4" name="文本框 3"/>
          <p:cNvSpPr txBox="1"/>
          <p:nvPr/>
        </p:nvSpPr>
        <p:spPr>
          <a:xfrm>
            <a:off x="2680970" y="5716905"/>
            <a:ext cx="5726430" cy="368300"/>
          </a:xfrm>
          <a:prstGeom prst="rect">
            <a:avLst/>
          </a:prstGeom>
          <a:noFill/>
        </p:spPr>
        <p:txBody>
          <a:bodyPr wrap="none" rtlCol="0">
            <a:spAutoFit/>
          </a:bodyPr>
          <a:p>
            <a:r>
              <a:rPr lang="zh-CN" altLang="en-US"/>
              <a:t>在创建好的数据源连接上点右键，选择</a:t>
            </a:r>
            <a:r>
              <a:rPr lang="en-US" altLang="zh-CN"/>
              <a:t>New---&gt;Schema</a:t>
            </a:r>
            <a:endParaRPr lang="zh-CN" altLang="en-US"/>
          </a:p>
        </p:txBody>
      </p:sp>
      <p:pic>
        <p:nvPicPr>
          <p:cNvPr id="5" name="图片 4"/>
          <p:cNvPicPr>
            <a:picLocks noChangeAspect="1"/>
          </p:cNvPicPr>
          <p:nvPr/>
        </p:nvPicPr>
        <p:blipFill>
          <a:blip r:embed="rId2"/>
          <a:stretch>
            <a:fillRect/>
          </a:stretch>
        </p:blipFill>
        <p:spPr>
          <a:xfrm>
            <a:off x="5986145" y="2237740"/>
            <a:ext cx="6037580" cy="2772410"/>
          </a:xfrm>
          <a:prstGeom prst="rect">
            <a:avLst/>
          </a:prstGeom>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2" name="图片 1"/>
          <p:cNvPicPr>
            <a:picLocks noChangeAspect="1"/>
          </p:cNvPicPr>
          <p:nvPr/>
        </p:nvPicPr>
        <p:blipFill>
          <a:blip r:embed="rId1"/>
          <a:stretch>
            <a:fillRect/>
          </a:stretch>
        </p:blipFill>
        <p:spPr>
          <a:xfrm>
            <a:off x="4616450" y="1223010"/>
            <a:ext cx="5654675" cy="5495925"/>
          </a:xfrm>
          <a:prstGeom prst="rect">
            <a:avLst/>
          </a:prstGeom>
        </p:spPr>
      </p:pic>
      <p:sp>
        <p:nvSpPr>
          <p:cNvPr id="7" name="文本框 6"/>
          <p:cNvSpPr txBox="1"/>
          <p:nvPr/>
        </p:nvSpPr>
        <p:spPr>
          <a:xfrm>
            <a:off x="469265" y="1399540"/>
            <a:ext cx="2976880" cy="398780"/>
          </a:xfrm>
          <a:prstGeom prst="rect">
            <a:avLst/>
          </a:prstGeom>
          <a:noFill/>
        </p:spPr>
        <p:txBody>
          <a:bodyPr wrap="none" rtlCol="0">
            <a:spAutoFit/>
          </a:bodyPr>
          <a:p>
            <a:r>
              <a:rPr lang="zh-CN" altLang="en-US" sz="2000"/>
              <a:t>输入数据库名称和字符集</a:t>
            </a:r>
            <a:endParaRPr lang="zh-CN" altLang="en-US" sz="2000"/>
          </a:p>
        </p:txBody>
      </p:sp>
      <p:pic>
        <p:nvPicPr>
          <p:cNvPr id="8" name="图片 7"/>
          <p:cNvPicPr>
            <a:picLocks noChangeAspect="1"/>
          </p:cNvPicPr>
          <p:nvPr/>
        </p:nvPicPr>
        <p:blipFill>
          <a:blip r:embed="rId2"/>
          <a:stretch>
            <a:fillRect/>
          </a:stretch>
        </p:blipFill>
        <p:spPr>
          <a:xfrm>
            <a:off x="469265" y="3610610"/>
            <a:ext cx="3733800" cy="2501900"/>
          </a:xfrm>
          <a:prstGeom prst="rect">
            <a:avLst/>
          </a:prstGeom>
        </p:spPr>
      </p:pic>
      <p:sp>
        <p:nvSpPr>
          <p:cNvPr id="10" name="文本框 9"/>
          <p:cNvSpPr txBox="1"/>
          <p:nvPr/>
        </p:nvSpPr>
        <p:spPr>
          <a:xfrm>
            <a:off x="1122680" y="6120130"/>
            <a:ext cx="1783080" cy="368300"/>
          </a:xfrm>
          <a:prstGeom prst="rect">
            <a:avLst/>
          </a:prstGeom>
          <a:noFill/>
        </p:spPr>
        <p:txBody>
          <a:bodyPr wrap="none" rtlCol="0">
            <a:spAutoFit/>
          </a:bodyPr>
          <a:p>
            <a:r>
              <a:rPr lang="zh-CN" altLang="en-US"/>
              <a:t>数据库创建成功</a:t>
            </a:r>
            <a:endParaRPr lang="zh-CN" altLang="en-US"/>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6" name="文本框 5"/>
          <p:cNvSpPr txBox="1"/>
          <p:nvPr/>
        </p:nvSpPr>
        <p:spPr>
          <a:xfrm>
            <a:off x="871220" y="5120005"/>
            <a:ext cx="10252710" cy="1599565"/>
          </a:xfrm>
          <a:prstGeom prst="rect">
            <a:avLst/>
          </a:prstGeom>
          <a:noFill/>
        </p:spPr>
        <p:txBody>
          <a:bodyPr wrap="square" rtlCol="0">
            <a:spAutoFit/>
          </a:bodyPr>
          <a:lstStyle/>
          <a:p>
            <a:r>
              <a:rPr lang="zh-CN" altLang="en-US" sz="2000" dirty="0">
                <a:latin typeface="微软雅黑" charset="0"/>
                <a:ea typeface="微软雅黑" charset="0"/>
                <a:cs typeface="微软雅黑" charset="0"/>
              </a:rPr>
              <a:t>在项目配置文件中，添加数据库连接配置，包括数据库名称、用户名、密码</a:t>
            </a:r>
            <a:endParaRPr lang="en-US" altLang="zh-CN" sz="2000" dirty="0">
              <a:latin typeface="微软雅黑" charset="0"/>
              <a:ea typeface="微软雅黑" charset="0"/>
              <a:cs typeface="微软雅黑" charset="0"/>
            </a:endParaRPr>
          </a:p>
          <a:p>
            <a:pPr>
              <a:lnSpc>
                <a:spcPct val="150000"/>
              </a:lnSpc>
            </a:pPr>
            <a:r>
              <a:rPr lang="zh-CN" altLang="zh-CN" sz="2000" b="1" dirty="0">
                <a:solidFill>
                  <a:srgbClr val="000080"/>
                </a:solidFill>
                <a:latin typeface="微软雅黑" charset="0"/>
                <a:ea typeface="微软雅黑" charset="0"/>
                <a:cs typeface="微软雅黑" charset="0"/>
              </a:rPr>
              <a:t>spring.datasource.initialization-mode</a:t>
            </a:r>
            <a:r>
              <a:rPr lang="zh-CN" altLang="zh-CN" sz="2000" dirty="0">
                <a:solidFill>
                  <a:srgbClr val="000000"/>
                </a:solidFill>
                <a:latin typeface="微软雅黑" charset="0"/>
                <a:ea typeface="微软雅黑" charset="0"/>
                <a:cs typeface="微软雅黑" charset="0"/>
              </a:rPr>
              <a:t>=</a:t>
            </a:r>
            <a:r>
              <a:rPr lang="zh-CN" altLang="zh-CN" sz="2000" i="1" dirty="0">
                <a:solidFill>
                  <a:srgbClr val="660E7A"/>
                </a:solidFill>
                <a:latin typeface="微软雅黑" charset="0"/>
                <a:ea typeface="微软雅黑" charset="0"/>
                <a:cs typeface="微软雅黑" charset="0"/>
              </a:rPr>
              <a:t>always</a:t>
            </a:r>
            <a:r>
              <a:rPr lang="zh-CN" altLang="en-US" sz="2000" i="1" dirty="0">
                <a:solidFill>
                  <a:srgbClr val="660E7A"/>
                </a:solidFill>
                <a:latin typeface="微软雅黑" charset="0"/>
                <a:ea typeface="微软雅黑" charset="0"/>
                <a:cs typeface="微软雅黑" charset="0"/>
              </a:rPr>
              <a:t>的作用是启动后自动初始化数据库表结构</a:t>
            </a:r>
            <a:r>
              <a:rPr lang="en-US" altLang="zh-CN" sz="2000" i="1" dirty="0">
                <a:solidFill>
                  <a:srgbClr val="660E7A"/>
                </a:solidFill>
                <a:latin typeface="微软雅黑" charset="0"/>
                <a:ea typeface="微软雅黑" charset="0"/>
                <a:cs typeface="微软雅黑" charset="0"/>
              </a:rPr>
              <a:t>(</a:t>
            </a:r>
            <a:r>
              <a:rPr lang="en-US" altLang="zh-CN" sz="2000" i="1" dirty="0" err="1">
                <a:solidFill>
                  <a:srgbClr val="660E7A"/>
                </a:solidFill>
                <a:latin typeface="微软雅黑" charset="0"/>
                <a:ea typeface="微软雅黑" charset="0"/>
                <a:cs typeface="微软雅黑" charset="0"/>
              </a:rPr>
              <a:t>schema.sql</a:t>
            </a:r>
            <a:r>
              <a:rPr lang="en-US" altLang="zh-CN" sz="2000" i="1" dirty="0">
                <a:solidFill>
                  <a:srgbClr val="660E7A"/>
                </a:solidFill>
                <a:latin typeface="微软雅黑" charset="0"/>
                <a:ea typeface="微软雅黑" charset="0"/>
                <a:cs typeface="微软雅黑" charset="0"/>
              </a:rPr>
              <a:t>)</a:t>
            </a:r>
            <a:r>
              <a:rPr lang="zh-CN" altLang="en-US" sz="2000" i="1" dirty="0">
                <a:solidFill>
                  <a:srgbClr val="660E7A"/>
                </a:solidFill>
                <a:latin typeface="微软雅黑" charset="0"/>
                <a:ea typeface="微软雅黑" charset="0"/>
                <a:cs typeface="微软雅黑" charset="0"/>
              </a:rPr>
              <a:t>及数据（</a:t>
            </a:r>
            <a:r>
              <a:rPr lang="en-US" altLang="zh-CN" sz="2000" i="1" dirty="0" err="1">
                <a:solidFill>
                  <a:srgbClr val="660E7A"/>
                </a:solidFill>
                <a:latin typeface="微软雅黑" charset="0"/>
                <a:ea typeface="微软雅黑" charset="0"/>
                <a:cs typeface="微软雅黑" charset="0"/>
              </a:rPr>
              <a:t>data.sql</a:t>
            </a:r>
            <a:r>
              <a:rPr lang="zh-CN" altLang="en-US" sz="2000" i="1" dirty="0">
                <a:solidFill>
                  <a:srgbClr val="660E7A"/>
                </a:solidFill>
                <a:latin typeface="微软雅黑" charset="0"/>
                <a:ea typeface="微软雅黑" charset="0"/>
                <a:cs typeface="微软雅黑" charset="0"/>
              </a:rPr>
              <a:t>）</a:t>
            </a:r>
            <a:endParaRPr lang="zh-CN" altLang="zh-CN" sz="2400" dirty="0"/>
          </a:p>
          <a:p>
            <a:endParaRPr lang="zh-CN" altLang="en-US" dirty="0"/>
          </a:p>
        </p:txBody>
      </p:sp>
      <p:pic>
        <p:nvPicPr>
          <p:cNvPr id="4" name="图片 3"/>
          <p:cNvPicPr>
            <a:picLocks noChangeAspect="1"/>
          </p:cNvPicPr>
          <p:nvPr/>
        </p:nvPicPr>
        <p:blipFill>
          <a:blip r:embed="rId1"/>
          <a:stretch>
            <a:fillRect/>
          </a:stretch>
        </p:blipFill>
        <p:spPr>
          <a:xfrm>
            <a:off x="389255" y="1399540"/>
            <a:ext cx="11802745" cy="3493770"/>
          </a:xfrm>
          <a:prstGeom prst="rect">
            <a:avLst/>
          </a:prstGeom>
        </p:spPr>
      </p:pic>
      <p:sp>
        <p:nvSpPr>
          <p:cNvPr id="3" name="文本框 2"/>
          <p:cNvSpPr txBox="1"/>
          <p:nvPr/>
        </p:nvSpPr>
        <p:spPr>
          <a:xfrm>
            <a:off x="168275" y="6355715"/>
            <a:ext cx="6115050" cy="368300"/>
          </a:xfrm>
          <a:prstGeom prst="rect">
            <a:avLst/>
          </a:prstGeom>
          <a:noFill/>
        </p:spPr>
        <p:txBody>
          <a:bodyPr wrap="square" rtlCol="0" anchor="t">
            <a:spAutoFit/>
          </a:bodyPr>
          <a:p>
            <a:r>
              <a:rPr lang="zh-CN" altLang="en-US">
                <a:hlinkClick r:id="rId2" action="ppaction://hlinkfile"/>
              </a:rPr>
              <a:t>https://gitee.com/buptnetwork/spring-transaction-demo</a:t>
            </a:r>
            <a:endParaRPr lang="zh-CN" altLang="en-US"/>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39" y="1257208"/>
            <a:ext cx="11255373"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创建初始化建表</a:t>
            </a:r>
            <a:r>
              <a:rPr lang="en-US" altLang="zh-CN" sz="2000" b="0" dirty="0">
                <a:solidFill>
                  <a:schemeClr val="tx1"/>
                </a:solidFill>
                <a:latin typeface="微软雅黑" charset="0"/>
                <a:ea typeface="微软雅黑" charset="0"/>
                <a:cs typeface="微软雅黑" charset="0"/>
              </a:rPr>
              <a:t>SQL</a:t>
            </a:r>
            <a:r>
              <a:rPr lang="zh-CN" altLang="en-US" sz="2000" b="0" dirty="0">
                <a:solidFill>
                  <a:schemeClr val="tx1"/>
                </a:solidFill>
                <a:latin typeface="微软雅黑" charset="0"/>
                <a:ea typeface="微软雅黑" charset="0"/>
                <a:cs typeface="微软雅黑" charset="0"/>
              </a:rPr>
              <a:t>和初始数据</a:t>
            </a:r>
            <a:r>
              <a:rPr lang="en-US" altLang="zh-CN" sz="2000" b="0" dirty="0">
                <a:solidFill>
                  <a:schemeClr val="tx1"/>
                </a:solidFill>
                <a:latin typeface="微软雅黑" charset="0"/>
                <a:ea typeface="微软雅黑" charset="0"/>
                <a:cs typeface="微软雅黑" charset="0"/>
              </a:rPr>
              <a:t>SQL</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pic>
        <p:nvPicPr>
          <p:cNvPr id="8" name="图片 7"/>
          <p:cNvPicPr>
            <a:picLocks noChangeAspect="1"/>
          </p:cNvPicPr>
          <p:nvPr/>
        </p:nvPicPr>
        <p:blipFill>
          <a:blip r:embed="rId1"/>
          <a:stretch>
            <a:fillRect/>
          </a:stretch>
        </p:blipFill>
        <p:spPr>
          <a:xfrm>
            <a:off x="4850765" y="4739640"/>
            <a:ext cx="6793230" cy="1617345"/>
          </a:xfrm>
          <a:prstGeom prst="rect">
            <a:avLst/>
          </a:prstGeom>
        </p:spPr>
      </p:pic>
      <p:sp>
        <p:nvSpPr>
          <p:cNvPr id="10" name="文本框 9"/>
          <p:cNvSpPr txBox="1"/>
          <p:nvPr/>
        </p:nvSpPr>
        <p:spPr>
          <a:xfrm>
            <a:off x="7291388" y="4265136"/>
            <a:ext cx="1466215" cy="398780"/>
          </a:xfrm>
          <a:prstGeom prst="rect">
            <a:avLst/>
          </a:prstGeom>
          <a:noFill/>
        </p:spPr>
        <p:txBody>
          <a:bodyPr wrap="none" rtlCol="0">
            <a:spAutoFit/>
          </a:bodyPr>
          <a:lstStyle/>
          <a:p>
            <a:r>
              <a:rPr lang="en-US" altLang="zh-CN" sz="2000" dirty="0" err="1"/>
              <a:t>schema.sql</a:t>
            </a:r>
            <a:endParaRPr lang="zh-CN" altLang="en-US" sz="2000" dirty="0"/>
          </a:p>
        </p:txBody>
      </p:sp>
      <p:sp>
        <p:nvSpPr>
          <p:cNvPr id="13" name="文本框 12"/>
          <p:cNvSpPr txBox="1"/>
          <p:nvPr/>
        </p:nvSpPr>
        <p:spPr>
          <a:xfrm>
            <a:off x="7032008" y="6356858"/>
            <a:ext cx="1071245" cy="398780"/>
          </a:xfrm>
          <a:prstGeom prst="rect">
            <a:avLst/>
          </a:prstGeom>
          <a:noFill/>
        </p:spPr>
        <p:txBody>
          <a:bodyPr wrap="none" rtlCol="0">
            <a:spAutoFit/>
          </a:bodyPr>
          <a:lstStyle/>
          <a:p>
            <a:r>
              <a:rPr lang="en-US" altLang="zh-CN" sz="2000" dirty="0" err="1"/>
              <a:t>data.sql</a:t>
            </a:r>
            <a:endParaRPr lang="en-US" altLang="zh-CN" sz="2000" dirty="0" err="1"/>
          </a:p>
        </p:txBody>
      </p:sp>
      <p:pic>
        <p:nvPicPr>
          <p:cNvPr id="4" name="图片 3"/>
          <p:cNvPicPr>
            <a:picLocks noChangeAspect="1"/>
          </p:cNvPicPr>
          <p:nvPr/>
        </p:nvPicPr>
        <p:blipFill>
          <a:blip r:embed="rId2"/>
          <a:stretch>
            <a:fillRect/>
          </a:stretch>
        </p:blipFill>
        <p:spPr>
          <a:xfrm>
            <a:off x="285750" y="2036445"/>
            <a:ext cx="4025900" cy="3619500"/>
          </a:xfrm>
          <a:prstGeom prst="rect">
            <a:avLst/>
          </a:prstGeom>
        </p:spPr>
      </p:pic>
      <p:pic>
        <p:nvPicPr>
          <p:cNvPr id="5" name="图片 4"/>
          <p:cNvPicPr>
            <a:picLocks noChangeAspect="1"/>
          </p:cNvPicPr>
          <p:nvPr/>
        </p:nvPicPr>
        <p:blipFill>
          <a:blip r:embed="rId3"/>
          <a:stretch>
            <a:fillRect/>
          </a:stretch>
        </p:blipFill>
        <p:spPr>
          <a:xfrm>
            <a:off x="4850765" y="1257300"/>
            <a:ext cx="6503035" cy="3011170"/>
          </a:xfrm>
          <a:prstGeom prst="rect">
            <a:avLst/>
          </a:prstGeom>
        </p:spPr>
      </p:pic>
      <p:sp>
        <p:nvSpPr>
          <p:cNvPr id="3" name="文本框 2"/>
          <p:cNvSpPr txBox="1"/>
          <p:nvPr/>
        </p:nvSpPr>
        <p:spPr>
          <a:xfrm>
            <a:off x="168275" y="6355715"/>
            <a:ext cx="6115050" cy="368300"/>
          </a:xfrm>
          <a:prstGeom prst="rect">
            <a:avLst/>
          </a:prstGeom>
          <a:noFill/>
        </p:spPr>
        <p:txBody>
          <a:bodyPr wrap="square" rtlCol="0" anchor="t">
            <a:spAutoFit/>
          </a:bodyPr>
          <a:p>
            <a:r>
              <a:rPr lang="zh-CN" altLang="en-US">
                <a:hlinkClick r:id="rId4" action="ppaction://hlinkfile"/>
              </a:rPr>
              <a:t>https://gitee.com/buptnetwork/spring-transaction-demo</a:t>
            </a:r>
            <a:endParaRPr lang="zh-CN" altLang="en-US"/>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7551420" y="1669415"/>
            <a:ext cx="3761105" cy="3166745"/>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p>
            <a:pPr algn="ctr"/>
            <a:endParaRPr lang="zh-CN" altLang="en-US"/>
          </a:p>
        </p:txBody>
      </p:sp>
      <p:pic>
        <p:nvPicPr>
          <p:cNvPr id="24" name="图片 2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705735" y="1475740"/>
            <a:ext cx="1038225" cy="134620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
        <p:nvSpPr>
          <p:cNvPr id="55" name="Rectangle 43"/>
          <p:cNvSpPr>
            <a:spLocks noChangeArrowheads="1"/>
          </p:cNvSpPr>
          <p:nvPr/>
        </p:nvSpPr>
        <p:spPr bwMode="auto">
          <a:xfrm>
            <a:off x="338776" y="1187276"/>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cxnSp>
        <p:nvCxnSpPr>
          <p:cNvPr id="4" name="直接连接符 3"/>
          <p:cNvCxnSpPr/>
          <p:nvPr/>
        </p:nvCxnSpPr>
        <p:spPr>
          <a:xfrm>
            <a:off x="2492375" y="1475740"/>
            <a:ext cx="0" cy="360934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a:clrChange>
              <a:clrFrom>
                <a:srgbClr val="FFFFFF"/>
              </a:clrFrom>
              <a:clrTo>
                <a:srgbClr val="FFFFFF">
                  <a:alpha val="0"/>
                </a:srgbClr>
              </a:clrTo>
            </a:clrChange>
          </a:blip>
          <a:stretch>
            <a:fillRect/>
          </a:stretch>
        </p:blipFill>
        <p:spPr>
          <a:xfrm>
            <a:off x="1163320" y="2034540"/>
            <a:ext cx="847090" cy="961390"/>
          </a:xfrm>
          <a:prstGeom prst="rect">
            <a:avLst/>
          </a:prstGeom>
        </p:spPr>
      </p:pic>
      <p:pic>
        <p:nvPicPr>
          <p:cNvPr id="5" name="图片 4"/>
          <p:cNvPicPr>
            <a:picLocks noChangeAspect="1"/>
          </p:cNvPicPr>
          <p:nvPr/>
        </p:nvPicPr>
        <p:blipFill>
          <a:blip r:embed="rId3"/>
          <a:stretch>
            <a:fillRect/>
          </a:stretch>
        </p:blipFill>
        <p:spPr>
          <a:xfrm>
            <a:off x="1163320" y="3453130"/>
            <a:ext cx="775970" cy="775970"/>
          </a:xfrm>
          <a:prstGeom prst="rect">
            <a:avLst/>
          </a:prstGeom>
        </p:spPr>
      </p:pic>
      <p:sp>
        <p:nvSpPr>
          <p:cNvPr id="6" name="文本框 5"/>
          <p:cNvSpPr txBox="1"/>
          <p:nvPr/>
        </p:nvSpPr>
        <p:spPr>
          <a:xfrm>
            <a:off x="1162685" y="1407160"/>
            <a:ext cx="690880" cy="398780"/>
          </a:xfrm>
          <a:prstGeom prst="rect">
            <a:avLst/>
          </a:prstGeom>
          <a:noFill/>
        </p:spPr>
        <p:txBody>
          <a:bodyPr wrap="none" rtlCol="0">
            <a:spAutoFit/>
          </a:bodyPr>
          <a:p>
            <a:r>
              <a:rPr lang="zh-CN" altLang="en-US" sz="2000"/>
              <a:t>前端</a:t>
            </a:r>
            <a:endParaRPr lang="zh-CN" altLang="en-US" sz="2000"/>
          </a:p>
        </p:txBody>
      </p:sp>
      <p:sp>
        <p:nvSpPr>
          <p:cNvPr id="7" name="文本框 6"/>
          <p:cNvSpPr txBox="1"/>
          <p:nvPr/>
        </p:nvSpPr>
        <p:spPr>
          <a:xfrm>
            <a:off x="6482080" y="1475740"/>
            <a:ext cx="690880" cy="398780"/>
          </a:xfrm>
          <a:prstGeom prst="rect">
            <a:avLst/>
          </a:prstGeom>
          <a:noFill/>
        </p:spPr>
        <p:txBody>
          <a:bodyPr wrap="none" rtlCol="0">
            <a:spAutoFit/>
          </a:bodyPr>
          <a:p>
            <a:r>
              <a:rPr lang="zh-CN" altLang="en-US" sz="2000"/>
              <a:t>后端</a:t>
            </a:r>
            <a:endParaRPr lang="zh-CN" altLang="en-US" sz="2000"/>
          </a:p>
        </p:txBody>
      </p:sp>
      <p:sp>
        <p:nvSpPr>
          <p:cNvPr id="8" name="矩形 7"/>
          <p:cNvSpPr/>
          <p:nvPr/>
        </p:nvSpPr>
        <p:spPr>
          <a:xfrm>
            <a:off x="3136265" y="2638425"/>
            <a:ext cx="1571625" cy="9429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Controller</a:t>
            </a:r>
            <a:endParaRPr lang="en-US" altLang="zh-CN"/>
          </a:p>
        </p:txBody>
      </p:sp>
      <p:sp>
        <p:nvSpPr>
          <p:cNvPr id="10" name="矩形 9"/>
          <p:cNvSpPr/>
          <p:nvPr/>
        </p:nvSpPr>
        <p:spPr>
          <a:xfrm>
            <a:off x="5452110" y="2638425"/>
            <a:ext cx="1571625" cy="9429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altLang="zh-CN"/>
              <a:t>Service</a:t>
            </a:r>
            <a:endParaRPr lang="en-US" altLang="zh-CN"/>
          </a:p>
        </p:txBody>
      </p:sp>
      <p:sp>
        <p:nvSpPr>
          <p:cNvPr id="11" name="矩形 10"/>
          <p:cNvSpPr/>
          <p:nvPr/>
        </p:nvSpPr>
        <p:spPr>
          <a:xfrm>
            <a:off x="7767955" y="2638425"/>
            <a:ext cx="1571625" cy="942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a:t>Dao</a:t>
            </a:r>
            <a:endParaRPr lang="en-US" altLang="zh-CN"/>
          </a:p>
        </p:txBody>
      </p:sp>
      <p:sp>
        <p:nvSpPr>
          <p:cNvPr id="12" name="左箭头 11"/>
          <p:cNvSpPr/>
          <p:nvPr/>
        </p:nvSpPr>
        <p:spPr>
          <a:xfrm rot="10800000">
            <a:off x="2098675" y="2995930"/>
            <a:ext cx="969010" cy="2095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2259330" y="2639060"/>
            <a:ext cx="551180" cy="368300"/>
          </a:xfrm>
          <a:prstGeom prst="rect">
            <a:avLst/>
          </a:prstGeom>
          <a:noFill/>
        </p:spPr>
        <p:txBody>
          <a:bodyPr wrap="none" rtlCol="0">
            <a:spAutoFit/>
          </a:bodyPr>
          <a:p>
            <a:r>
              <a:rPr lang="en-US" altLang="zh-CN">
                <a:solidFill>
                  <a:srgbClr val="FF0000"/>
                </a:solidFill>
              </a:rPr>
              <a:t>API</a:t>
            </a:r>
            <a:endParaRPr lang="en-US" altLang="zh-CN">
              <a:solidFill>
                <a:srgbClr val="FF0000"/>
              </a:solidFill>
            </a:endParaRPr>
          </a:p>
        </p:txBody>
      </p:sp>
      <p:pic>
        <p:nvPicPr>
          <p:cNvPr id="27" name="Picture 2" descr="https://timgsa.baidu.com/timg?image&amp;quality=80&amp;size=b9999_10000&amp;sec=1589691217431&amp;di=e87d9928cd732e0e0a7f81fa26e1a74d&amp;imgtype=0&amp;src=http%3A%2F%2Fpic.51yuansu.com%2Fpic2%2Fcover%2F00%2F46%2F20%2F58156ab937f5c_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58955" y="2648775"/>
            <a:ext cx="904094" cy="904094"/>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17"/>
          <p:cNvSpPr/>
          <p:nvPr/>
        </p:nvSpPr>
        <p:spPr>
          <a:xfrm>
            <a:off x="4726940" y="303593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右箭头 18"/>
          <p:cNvSpPr/>
          <p:nvPr/>
        </p:nvSpPr>
        <p:spPr>
          <a:xfrm>
            <a:off x="7054850" y="304228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右箭头 19"/>
          <p:cNvSpPr/>
          <p:nvPr/>
        </p:nvSpPr>
        <p:spPr>
          <a:xfrm>
            <a:off x="9382760" y="303593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3373120" y="3581400"/>
            <a:ext cx="1097280" cy="2999740"/>
          </a:xfrm>
          <a:prstGeom prst="rect">
            <a:avLst/>
          </a:prstGeom>
          <a:noFill/>
        </p:spPr>
        <p:txBody>
          <a:bodyPr wrap="none" rtlCol="0">
            <a:spAutoFit/>
          </a:bodyPr>
          <a:p>
            <a:pPr>
              <a:lnSpc>
                <a:spcPct val="150000"/>
              </a:lnSpc>
            </a:pPr>
            <a:r>
              <a:rPr lang="zh-CN" altLang="en-US"/>
              <a:t>请求映射</a:t>
            </a:r>
            <a:endParaRPr lang="zh-CN" altLang="en-US"/>
          </a:p>
          <a:p>
            <a:pPr>
              <a:lnSpc>
                <a:spcPct val="150000"/>
              </a:lnSpc>
            </a:pPr>
            <a:r>
              <a:rPr lang="zh-CN" altLang="en-US"/>
              <a:t>提取参数</a:t>
            </a:r>
            <a:endParaRPr lang="zh-CN" altLang="en-US"/>
          </a:p>
          <a:p>
            <a:pPr>
              <a:lnSpc>
                <a:spcPct val="150000"/>
              </a:lnSpc>
            </a:pPr>
            <a:r>
              <a:rPr lang="zh-CN" altLang="en-US"/>
              <a:t>类型转换</a:t>
            </a:r>
            <a:endParaRPr lang="zh-CN" altLang="en-US"/>
          </a:p>
          <a:p>
            <a:pPr>
              <a:lnSpc>
                <a:spcPct val="150000"/>
              </a:lnSpc>
            </a:pPr>
            <a:r>
              <a:rPr lang="zh-CN" altLang="en-US"/>
              <a:t>视图解析</a:t>
            </a:r>
            <a:endParaRPr lang="zh-CN" altLang="en-US"/>
          </a:p>
          <a:p>
            <a:pPr>
              <a:lnSpc>
                <a:spcPct val="150000"/>
              </a:lnSpc>
            </a:pPr>
            <a:r>
              <a:rPr lang="zh-CN" altLang="en-US"/>
              <a:t>返回响应</a:t>
            </a:r>
            <a:endParaRPr lang="zh-CN" altLang="en-US"/>
          </a:p>
          <a:p>
            <a:pPr>
              <a:lnSpc>
                <a:spcPct val="150000"/>
              </a:lnSpc>
            </a:pPr>
            <a:r>
              <a:rPr lang="zh-CN" altLang="en-US"/>
              <a:t>拦截器</a:t>
            </a:r>
            <a:endParaRPr lang="zh-CN" altLang="en-US"/>
          </a:p>
          <a:p>
            <a:pPr>
              <a:lnSpc>
                <a:spcPct val="150000"/>
              </a:lnSpc>
            </a:pPr>
            <a:r>
              <a:rPr lang="zh-CN" altLang="en-US"/>
              <a:t>……</a:t>
            </a:r>
            <a:endParaRPr lang="zh-CN" altLang="en-US"/>
          </a:p>
        </p:txBody>
      </p:sp>
      <p:sp>
        <p:nvSpPr>
          <p:cNvPr id="26" name="文本框 25"/>
          <p:cNvSpPr txBox="1"/>
          <p:nvPr/>
        </p:nvSpPr>
        <p:spPr>
          <a:xfrm>
            <a:off x="3373120" y="1301115"/>
            <a:ext cx="1097280" cy="368300"/>
          </a:xfrm>
          <a:prstGeom prst="rect">
            <a:avLst/>
          </a:prstGeom>
          <a:noFill/>
        </p:spPr>
        <p:txBody>
          <a:bodyPr wrap="none" rtlCol="0">
            <a:spAutoFit/>
          </a:bodyPr>
          <a:p>
            <a:r>
              <a:rPr lang="zh-CN" altLang="en-US"/>
              <a:t>认证授权</a:t>
            </a:r>
            <a:endParaRPr lang="zh-CN" altLang="en-US"/>
          </a:p>
        </p:txBody>
      </p:sp>
      <p:sp>
        <p:nvSpPr>
          <p:cNvPr id="28" name="文本框 27"/>
          <p:cNvSpPr txBox="1"/>
          <p:nvPr/>
        </p:nvSpPr>
        <p:spPr>
          <a:xfrm>
            <a:off x="5688965" y="3587750"/>
            <a:ext cx="1097280" cy="506730"/>
          </a:xfrm>
          <a:prstGeom prst="rect">
            <a:avLst/>
          </a:prstGeom>
          <a:noFill/>
        </p:spPr>
        <p:txBody>
          <a:bodyPr wrap="none" rtlCol="0">
            <a:spAutoFit/>
          </a:bodyPr>
          <a:p>
            <a:pPr>
              <a:lnSpc>
                <a:spcPct val="150000"/>
              </a:lnSpc>
            </a:pPr>
            <a:r>
              <a:rPr lang="zh-CN" altLang="en-US"/>
              <a:t>业务逻辑</a:t>
            </a:r>
            <a:endParaRPr lang="zh-CN" altLang="en-US"/>
          </a:p>
        </p:txBody>
      </p:sp>
      <p:sp>
        <p:nvSpPr>
          <p:cNvPr id="29" name="文本框 28"/>
          <p:cNvSpPr txBox="1"/>
          <p:nvPr/>
        </p:nvSpPr>
        <p:spPr>
          <a:xfrm>
            <a:off x="8131810" y="3622040"/>
            <a:ext cx="843280" cy="922020"/>
          </a:xfrm>
          <a:prstGeom prst="rect">
            <a:avLst/>
          </a:prstGeom>
          <a:noFill/>
        </p:spPr>
        <p:txBody>
          <a:bodyPr wrap="none" rtlCol="0">
            <a:spAutoFit/>
          </a:bodyPr>
          <a:p>
            <a:pPr>
              <a:lnSpc>
                <a:spcPct val="150000"/>
              </a:lnSpc>
            </a:pPr>
            <a:r>
              <a:rPr lang="en-US" altLang="zh-CN"/>
              <a:t>ORM</a:t>
            </a:r>
            <a:endParaRPr lang="en-US" altLang="zh-CN"/>
          </a:p>
          <a:p>
            <a:pPr>
              <a:lnSpc>
                <a:spcPct val="150000"/>
              </a:lnSpc>
            </a:pPr>
            <a:r>
              <a:rPr lang="en-US" altLang="zh-CN"/>
              <a:t>CRUD</a:t>
            </a:r>
            <a:endParaRPr lang="en-US" altLang="zh-CN"/>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7" name="文本框 6"/>
          <p:cNvSpPr txBox="1"/>
          <p:nvPr/>
        </p:nvSpPr>
        <p:spPr>
          <a:xfrm>
            <a:off x="385445" y="1316355"/>
            <a:ext cx="4612640" cy="398780"/>
          </a:xfrm>
          <a:prstGeom prst="rect">
            <a:avLst/>
          </a:prstGeom>
          <a:noFill/>
        </p:spPr>
        <p:txBody>
          <a:bodyPr wrap="none" rtlCol="0">
            <a:spAutoFit/>
          </a:bodyPr>
          <a:p>
            <a:r>
              <a:rPr lang="zh-CN" altLang="en-US" sz="2000"/>
              <a:t>创建实体类</a:t>
            </a:r>
            <a:r>
              <a:rPr lang="en-US" altLang="zh-CN" sz="2000"/>
              <a:t>Accout</a:t>
            </a:r>
            <a:r>
              <a:rPr lang="zh-CN" altLang="en-US" sz="2000"/>
              <a:t>和对应的</a:t>
            </a:r>
            <a:r>
              <a:rPr lang="en-US" altLang="zh-CN" sz="2000"/>
              <a:t>Mapper</a:t>
            </a:r>
            <a:r>
              <a:rPr lang="zh-CN" altLang="en-US" sz="2000"/>
              <a:t>接口</a:t>
            </a:r>
            <a:endParaRPr lang="zh-CN" altLang="en-US" sz="2000"/>
          </a:p>
        </p:txBody>
      </p:sp>
      <p:pic>
        <p:nvPicPr>
          <p:cNvPr id="3" name="图片 2"/>
          <p:cNvPicPr>
            <a:picLocks noChangeAspect="1"/>
          </p:cNvPicPr>
          <p:nvPr/>
        </p:nvPicPr>
        <p:blipFill>
          <a:blip r:embed="rId1"/>
          <a:stretch>
            <a:fillRect/>
          </a:stretch>
        </p:blipFill>
        <p:spPr>
          <a:xfrm>
            <a:off x="469265" y="1798320"/>
            <a:ext cx="4445000" cy="4597400"/>
          </a:xfrm>
          <a:prstGeom prst="rect">
            <a:avLst/>
          </a:prstGeom>
        </p:spPr>
      </p:pic>
      <p:pic>
        <p:nvPicPr>
          <p:cNvPr id="5" name="图片 4"/>
          <p:cNvPicPr>
            <a:picLocks noChangeAspect="1"/>
          </p:cNvPicPr>
          <p:nvPr/>
        </p:nvPicPr>
        <p:blipFill>
          <a:blip r:embed="rId2"/>
          <a:stretch>
            <a:fillRect/>
          </a:stretch>
        </p:blipFill>
        <p:spPr>
          <a:xfrm>
            <a:off x="5233035" y="4759325"/>
            <a:ext cx="6790690" cy="1761490"/>
          </a:xfrm>
          <a:prstGeom prst="rect">
            <a:avLst/>
          </a:prstGeom>
        </p:spPr>
      </p:pic>
      <p:pic>
        <p:nvPicPr>
          <p:cNvPr id="6" name="图片 5"/>
          <p:cNvPicPr>
            <a:picLocks noChangeAspect="1"/>
          </p:cNvPicPr>
          <p:nvPr/>
        </p:nvPicPr>
        <p:blipFill>
          <a:blip r:embed="rId3"/>
          <a:stretch>
            <a:fillRect/>
          </a:stretch>
        </p:blipFill>
        <p:spPr>
          <a:xfrm>
            <a:off x="6183630" y="1715135"/>
            <a:ext cx="4276090" cy="2591435"/>
          </a:xfrm>
          <a:prstGeom prst="rect">
            <a:avLst/>
          </a:prstGeom>
        </p:spPr>
      </p:pic>
      <p:sp>
        <p:nvSpPr>
          <p:cNvPr id="2" name="文本框 1"/>
          <p:cNvSpPr txBox="1"/>
          <p:nvPr/>
        </p:nvSpPr>
        <p:spPr>
          <a:xfrm>
            <a:off x="168275" y="6355715"/>
            <a:ext cx="6115050" cy="368300"/>
          </a:xfrm>
          <a:prstGeom prst="rect">
            <a:avLst/>
          </a:prstGeom>
          <a:noFill/>
        </p:spPr>
        <p:txBody>
          <a:bodyPr wrap="square" rtlCol="0" anchor="t">
            <a:spAutoFit/>
          </a:bodyPr>
          <a:p>
            <a:r>
              <a:rPr lang="zh-CN" altLang="en-US">
                <a:hlinkClick r:id="rId4" action="ppaction://hlinkfile"/>
              </a:rPr>
              <a:t>https://gitee.com/buptnetwork/spring-transaction-demo</a:t>
            </a:r>
            <a:endParaRPr lang="zh-CN" altLang="en-US"/>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2" name="图片 1"/>
          <p:cNvPicPr>
            <a:picLocks noChangeAspect="1"/>
          </p:cNvPicPr>
          <p:nvPr/>
        </p:nvPicPr>
        <p:blipFill>
          <a:blip r:embed="rId1"/>
          <a:stretch>
            <a:fillRect/>
          </a:stretch>
        </p:blipFill>
        <p:spPr>
          <a:xfrm>
            <a:off x="612140" y="1691640"/>
            <a:ext cx="3856355" cy="4457065"/>
          </a:xfrm>
          <a:prstGeom prst="rect">
            <a:avLst/>
          </a:prstGeom>
        </p:spPr>
      </p:pic>
      <p:pic>
        <p:nvPicPr>
          <p:cNvPr id="12" name="图片 11"/>
          <p:cNvPicPr>
            <a:picLocks noChangeAspect="1"/>
          </p:cNvPicPr>
          <p:nvPr/>
        </p:nvPicPr>
        <p:blipFill>
          <a:blip r:embed="rId2"/>
          <a:stretch>
            <a:fillRect/>
          </a:stretch>
        </p:blipFill>
        <p:spPr>
          <a:xfrm>
            <a:off x="4712970" y="1179195"/>
            <a:ext cx="7035800" cy="5589270"/>
          </a:xfrm>
          <a:prstGeom prst="rect">
            <a:avLst/>
          </a:prstGeom>
        </p:spPr>
      </p:pic>
      <p:sp>
        <p:nvSpPr>
          <p:cNvPr id="3" name="文本框 2"/>
          <p:cNvSpPr txBox="1"/>
          <p:nvPr/>
        </p:nvSpPr>
        <p:spPr>
          <a:xfrm>
            <a:off x="168275" y="6355715"/>
            <a:ext cx="6115050" cy="368300"/>
          </a:xfrm>
          <a:prstGeom prst="rect">
            <a:avLst/>
          </a:prstGeom>
          <a:noFill/>
        </p:spPr>
        <p:txBody>
          <a:bodyPr wrap="square" rtlCol="0" anchor="t">
            <a:spAutoFit/>
          </a:bodyPr>
          <a:p>
            <a:r>
              <a:rPr lang="zh-CN" altLang="en-US">
                <a:hlinkClick r:id="rId3" action="ppaction://hlinkfile"/>
              </a:rPr>
              <a:t>https://gitee.com/buptnetwork/spring-transaction-demo</a:t>
            </a:r>
            <a:endParaRPr lang="zh-CN" altLang="en-US"/>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4" name="文本框 3"/>
          <p:cNvSpPr txBox="1"/>
          <p:nvPr/>
        </p:nvSpPr>
        <p:spPr>
          <a:xfrm>
            <a:off x="389255" y="1414780"/>
            <a:ext cx="8909685" cy="398780"/>
          </a:xfrm>
          <a:prstGeom prst="rect">
            <a:avLst/>
          </a:prstGeom>
          <a:noFill/>
        </p:spPr>
        <p:txBody>
          <a:bodyPr wrap="square" rtlCol="0">
            <a:spAutoFit/>
          </a:bodyPr>
          <a:lstStyle/>
          <a:p>
            <a:r>
              <a:rPr lang="zh-CN" altLang="en-US" sz="2000" dirty="0"/>
              <a:t>实验</a:t>
            </a:r>
            <a:r>
              <a:rPr lang="en-US" altLang="zh-CN" sz="2000" dirty="0"/>
              <a:t>1</a:t>
            </a:r>
            <a:r>
              <a:rPr lang="zh-CN" altLang="en-US" sz="2000" dirty="0"/>
              <a:t>（</a:t>
            </a:r>
            <a:r>
              <a:rPr lang="zh-CN" altLang="en-US" sz="2000" dirty="0">
                <a:solidFill>
                  <a:srgbClr val="FF0000"/>
                </a:solidFill>
              </a:rPr>
              <a:t>不开启事务</a:t>
            </a:r>
            <a:r>
              <a:rPr lang="zh-CN" altLang="en-US" sz="2000" dirty="0"/>
              <a:t>）：</a:t>
            </a:r>
            <a:endParaRPr lang="en-US" altLang="zh-CN" sz="2000" dirty="0"/>
          </a:p>
        </p:txBody>
      </p:sp>
      <p:sp>
        <p:nvSpPr>
          <p:cNvPr id="12" name="文本框 11"/>
          <p:cNvSpPr txBox="1"/>
          <p:nvPr/>
        </p:nvSpPr>
        <p:spPr>
          <a:xfrm>
            <a:off x="724535" y="2862580"/>
            <a:ext cx="11058525" cy="2984500"/>
          </a:xfrm>
          <a:prstGeom prst="rect">
            <a:avLst/>
          </a:prstGeom>
          <a:noFill/>
        </p:spPr>
        <p:txBody>
          <a:bodyPr wrap="square" rtlCol="0">
            <a:spAutoFit/>
          </a:bodyPr>
          <a:lstStyle/>
          <a:p>
            <a:pPr>
              <a:lnSpc>
                <a:spcPct val="150000"/>
              </a:lnSpc>
            </a:pPr>
            <a:r>
              <a:rPr lang="zh-CN" altLang="en-US" sz="2000" dirty="0"/>
              <a:t>http://127.0.0.1:8080/trans?amount=50调用转账接口转账</a:t>
            </a:r>
            <a:r>
              <a:rPr lang="en-US" altLang="zh-CN" sz="2000" dirty="0"/>
              <a:t>50</a:t>
            </a:r>
            <a:r>
              <a:rPr lang="zh-CN" altLang="en-US" sz="2000" dirty="0"/>
              <a:t>元，查看结果是：</a:t>
            </a:r>
            <a:endParaRPr lang="en-US" altLang="zh-CN" sz="2000" dirty="0"/>
          </a:p>
          <a:p>
            <a:pPr lvl="1" indent="0">
              <a:lnSpc>
                <a:spcPct val="150000"/>
              </a:lnSpc>
              <a:buFont typeface="Arial" panose="020B0604020202020204" pitchFamily="34" charset="0"/>
              <a:buNone/>
            </a:pPr>
            <a:endParaRPr lang="en-US" altLang="zh-CN" dirty="0"/>
          </a:p>
          <a:p>
            <a:pPr lvl="1" indent="0">
              <a:lnSpc>
                <a:spcPct val="150000"/>
              </a:lnSpc>
              <a:buFont typeface="Arial" panose="020B0604020202020204" pitchFamily="34" charset="0"/>
              <a:buNone/>
            </a:pPr>
            <a:endParaRPr lang="en-US" altLang="zh-CN" dirty="0"/>
          </a:p>
          <a:p>
            <a:pPr lvl="1" indent="0">
              <a:lnSpc>
                <a:spcPct val="150000"/>
              </a:lnSpc>
              <a:buFont typeface="Arial" panose="020B0604020202020204" pitchFamily="34" charset="0"/>
              <a:buNone/>
            </a:pPr>
            <a:endParaRPr lang="en-US" altLang="zh-CN" dirty="0"/>
          </a:p>
          <a:p>
            <a:pPr>
              <a:lnSpc>
                <a:spcPct val="150000"/>
              </a:lnSpc>
            </a:pPr>
            <a:r>
              <a:rPr lang="zh-CN" altLang="en-US" sz="2000" dirty="0">
                <a:sym typeface="+mn-ea"/>
              </a:rPr>
              <a:t>http://127.0.0.1:8080/trans?amount=</a:t>
            </a:r>
            <a:r>
              <a:rPr lang="en-US" altLang="zh-CN" sz="2000" dirty="0">
                <a:sym typeface="+mn-ea"/>
              </a:rPr>
              <a:t>1</a:t>
            </a:r>
            <a:r>
              <a:rPr lang="zh-CN" altLang="en-US" sz="2000" dirty="0">
                <a:sym typeface="+mn-ea"/>
              </a:rPr>
              <a:t>0</a:t>
            </a:r>
            <a:r>
              <a:rPr lang="en-US" altLang="zh-CN" sz="2000" dirty="0">
                <a:sym typeface="+mn-ea"/>
              </a:rPr>
              <a:t>0</a:t>
            </a:r>
            <a:r>
              <a:rPr lang="zh-CN" altLang="en-US" sz="2000" dirty="0">
                <a:sym typeface="+mn-ea"/>
              </a:rPr>
              <a:t>调用转账接口转账</a:t>
            </a:r>
            <a:r>
              <a:rPr lang="en-US" altLang="zh-CN" sz="2000" dirty="0">
                <a:sym typeface="+mn-ea"/>
              </a:rPr>
              <a:t>100</a:t>
            </a:r>
            <a:r>
              <a:rPr lang="zh-CN" altLang="en-US" sz="2000" dirty="0">
                <a:sym typeface="+mn-ea"/>
              </a:rPr>
              <a:t>元，人为制造异常，查看结果是：</a:t>
            </a:r>
            <a:endParaRPr lang="en-US" altLang="zh-CN" sz="2000" dirty="0"/>
          </a:p>
          <a:p>
            <a:pPr marL="800100" lvl="1" indent="-342900">
              <a:lnSpc>
                <a:spcPct val="150000"/>
              </a:lnSpc>
              <a:buFont typeface="Arial" panose="020B0604020202020204" pitchFamily="34" charset="0"/>
              <a:buChar char="•"/>
            </a:pPr>
            <a:endParaRPr lang="en-US" altLang="zh-CN" dirty="0"/>
          </a:p>
          <a:p>
            <a:endParaRPr lang="zh-CN" altLang="en-US" sz="2000" dirty="0"/>
          </a:p>
        </p:txBody>
      </p:sp>
      <p:pic>
        <p:nvPicPr>
          <p:cNvPr id="6" name="图片 5"/>
          <p:cNvPicPr>
            <a:picLocks noChangeAspect="1"/>
          </p:cNvPicPr>
          <p:nvPr/>
        </p:nvPicPr>
        <p:blipFill>
          <a:blip r:embed="rId1"/>
          <a:stretch>
            <a:fillRect/>
          </a:stretch>
        </p:blipFill>
        <p:spPr>
          <a:xfrm>
            <a:off x="724535" y="2081530"/>
            <a:ext cx="8555355" cy="510540"/>
          </a:xfrm>
          <a:prstGeom prst="rect">
            <a:avLst/>
          </a:prstGeom>
        </p:spPr>
      </p:pic>
      <p:sp>
        <p:nvSpPr>
          <p:cNvPr id="10" name="文本框 9"/>
          <p:cNvSpPr txBox="1"/>
          <p:nvPr/>
        </p:nvSpPr>
        <p:spPr>
          <a:xfrm>
            <a:off x="9135110" y="2141855"/>
            <a:ext cx="1605280" cy="368300"/>
          </a:xfrm>
          <a:prstGeom prst="rect">
            <a:avLst/>
          </a:prstGeom>
          <a:noFill/>
        </p:spPr>
        <p:txBody>
          <a:bodyPr wrap="none" rtlCol="0">
            <a:spAutoFit/>
          </a:bodyPr>
          <a:p>
            <a:r>
              <a:rPr lang="zh-CN" altLang="en-US"/>
              <a:t>初始各</a:t>
            </a:r>
            <a:r>
              <a:rPr lang="en-US" altLang="zh-CN"/>
              <a:t>1000</a:t>
            </a:r>
            <a:r>
              <a:rPr lang="zh-CN" altLang="en-US"/>
              <a:t>元</a:t>
            </a:r>
            <a:endParaRPr lang="zh-CN" altLang="en-US"/>
          </a:p>
        </p:txBody>
      </p:sp>
      <p:pic>
        <p:nvPicPr>
          <p:cNvPr id="13" name="图片 12"/>
          <p:cNvPicPr>
            <a:picLocks noChangeAspect="1"/>
          </p:cNvPicPr>
          <p:nvPr/>
        </p:nvPicPr>
        <p:blipFill>
          <a:blip r:embed="rId2"/>
          <a:stretch>
            <a:fillRect/>
          </a:stretch>
        </p:blipFill>
        <p:spPr>
          <a:xfrm>
            <a:off x="824865" y="3773805"/>
            <a:ext cx="9651365" cy="439420"/>
          </a:xfrm>
          <a:prstGeom prst="rect">
            <a:avLst/>
          </a:prstGeom>
        </p:spPr>
      </p:pic>
      <p:pic>
        <p:nvPicPr>
          <p:cNvPr id="14" name="图片 13"/>
          <p:cNvPicPr>
            <a:picLocks noChangeAspect="1"/>
          </p:cNvPicPr>
          <p:nvPr/>
        </p:nvPicPr>
        <p:blipFill>
          <a:blip r:embed="rId3"/>
          <a:stretch>
            <a:fillRect/>
          </a:stretch>
        </p:blipFill>
        <p:spPr>
          <a:xfrm>
            <a:off x="824865" y="5407660"/>
            <a:ext cx="9617075" cy="491490"/>
          </a:xfrm>
          <a:prstGeom prst="rect">
            <a:avLst/>
          </a:prstGeom>
        </p:spPr>
      </p:pic>
      <p:sp>
        <p:nvSpPr>
          <p:cNvPr id="15" name="文本框 14"/>
          <p:cNvSpPr txBox="1"/>
          <p:nvPr/>
        </p:nvSpPr>
        <p:spPr>
          <a:xfrm>
            <a:off x="835660" y="6118225"/>
            <a:ext cx="8463280" cy="368300"/>
          </a:xfrm>
          <a:prstGeom prst="rect">
            <a:avLst/>
          </a:prstGeom>
          <a:noFill/>
        </p:spPr>
        <p:txBody>
          <a:bodyPr wrap="none" rtlCol="0">
            <a:spAutoFit/>
          </a:bodyPr>
          <a:p>
            <a:r>
              <a:rPr lang="zh-CN" altLang="en-US"/>
              <a:t>总金额是</a:t>
            </a:r>
            <a:r>
              <a:rPr lang="en-US" altLang="zh-CN"/>
              <a:t>1900</a:t>
            </a:r>
            <a:r>
              <a:rPr lang="zh-CN" altLang="en-US"/>
              <a:t>，少了</a:t>
            </a:r>
            <a:r>
              <a:rPr lang="en-US" altLang="zh-CN"/>
              <a:t>100</a:t>
            </a:r>
            <a:r>
              <a:rPr lang="zh-CN" altLang="en-US"/>
              <a:t>，因为扣除了</a:t>
            </a:r>
            <a:r>
              <a:rPr lang="en-US" altLang="zh-CN"/>
              <a:t>AAA</a:t>
            </a:r>
            <a:r>
              <a:rPr lang="zh-CN" altLang="en-US"/>
              <a:t>的</a:t>
            </a:r>
            <a:r>
              <a:rPr lang="en-US" altLang="zh-CN"/>
              <a:t>100</a:t>
            </a:r>
            <a:r>
              <a:rPr lang="zh-CN" altLang="en-US"/>
              <a:t>后，因为异常没能给</a:t>
            </a:r>
            <a:r>
              <a:rPr lang="en-US" altLang="zh-CN"/>
              <a:t>BBB</a:t>
            </a:r>
            <a:r>
              <a:rPr lang="zh-CN" altLang="en-US"/>
              <a:t>增加</a:t>
            </a:r>
            <a:r>
              <a:rPr lang="en-US" altLang="zh-CN"/>
              <a:t>100</a:t>
            </a:r>
            <a:endParaRPr lang="en-US" altLang="zh-CN"/>
          </a:p>
        </p:txBody>
      </p:sp>
      <p:sp>
        <p:nvSpPr>
          <p:cNvPr id="3" name="文本框 2"/>
          <p:cNvSpPr txBox="1"/>
          <p:nvPr/>
        </p:nvSpPr>
        <p:spPr>
          <a:xfrm>
            <a:off x="168275" y="6416040"/>
            <a:ext cx="6115050" cy="368300"/>
          </a:xfrm>
          <a:prstGeom prst="rect">
            <a:avLst/>
          </a:prstGeom>
          <a:noFill/>
        </p:spPr>
        <p:txBody>
          <a:bodyPr wrap="square" rtlCol="0" anchor="t">
            <a:spAutoFit/>
          </a:bodyPr>
          <a:p>
            <a:r>
              <a:rPr lang="zh-CN" altLang="en-US">
                <a:hlinkClick r:id="rId4" action="ppaction://hlinkfile"/>
              </a:rPr>
              <a:t>https://gitee.com/buptnetwork/spring-transaction-demo</a:t>
            </a:r>
            <a:endParaRPr lang="zh-CN" altLang="en-US"/>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4.2.1 Spring</a:t>
            </a:r>
            <a:r>
              <a:rPr lang="zh-CN" altLang="en-US" sz="2800" b="1" dirty="0">
                <a:solidFill>
                  <a:schemeClr val="tx1">
                    <a:lumMod val="85000"/>
                    <a:lumOff val="15000"/>
                  </a:schemeClr>
                </a:solidFill>
                <a:latin typeface="+mn-ea"/>
                <a:ea typeface="+mn-ea"/>
              </a:rPr>
              <a:t>声明式事务</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4" name="文本框 3"/>
          <p:cNvSpPr txBox="1"/>
          <p:nvPr/>
        </p:nvSpPr>
        <p:spPr>
          <a:xfrm>
            <a:off x="389255" y="1414780"/>
            <a:ext cx="8909685" cy="706755"/>
          </a:xfrm>
          <a:prstGeom prst="rect">
            <a:avLst/>
          </a:prstGeom>
          <a:noFill/>
        </p:spPr>
        <p:txBody>
          <a:bodyPr wrap="square" rtlCol="0">
            <a:spAutoFit/>
          </a:bodyPr>
          <a:lstStyle/>
          <a:p>
            <a:r>
              <a:rPr lang="zh-CN" altLang="en-US" sz="2000" dirty="0"/>
              <a:t>实验</a:t>
            </a:r>
            <a:r>
              <a:rPr lang="en-US" altLang="zh-CN" sz="2000" dirty="0"/>
              <a:t>2</a:t>
            </a:r>
            <a:r>
              <a:rPr lang="zh-CN" altLang="en-US" sz="2000" dirty="0"/>
              <a:t>（</a:t>
            </a:r>
            <a:r>
              <a:rPr lang="zh-CN" altLang="en-US" sz="2000" dirty="0">
                <a:solidFill>
                  <a:srgbClr val="FF0000"/>
                </a:solidFill>
              </a:rPr>
              <a:t>开启事务</a:t>
            </a:r>
            <a:r>
              <a:rPr lang="zh-CN" altLang="en-US" sz="2000" dirty="0"/>
              <a:t>）：方法上添加注解</a:t>
            </a:r>
            <a:r>
              <a:rPr lang="zh-CN" altLang="zh-CN" sz="2000" dirty="0">
                <a:solidFill>
                  <a:srgbClr val="808000"/>
                </a:solidFill>
                <a:latin typeface="Consolas" panose="020B0609020204030204" pitchFamily="49" charset="0"/>
              </a:rPr>
              <a:t>@Transactional</a:t>
            </a:r>
            <a:endParaRPr lang="en-US" altLang="zh-CN" sz="2000" dirty="0">
              <a:solidFill>
                <a:srgbClr val="808000"/>
              </a:solidFill>
              <a:latin typeface="Consolas" panose="020B0609020204030204" pitchFamily="49" charset="0"/>
            </a:endParaRPr>
          </a:p>
          <a:p>
            <a:endParaRPr lang="en-US" altLang="zh-CN" sz="2000" dirty="0"/>
          </a:p>
        </p:txBody>
      </p:sp>
      <p:sp>
        <p:nvSpPr>
          <p:cNvPr id="12" name="文本框 11"/>
          <p:cNvSpPr txBox="1"/>
          <p:nvPr/>
        </p:nvSpPr>
        <p:spPr>
          <a:xfrm>
            <a:off x="724535" y="3113405"/>
            <a:ext cx="11058525" cy="2568575"/>
          </a:xfrm>
          <a:prstGeom prst="rect">
            <a:avLst/>
          </a:prstGeom>
          <a:noFill/>
        </p:spPr>
        <p:txBody>
          <a:bodyPr wrap="square" rtlCol="0">
            <a:spAutoFit/>
          </a:bodyPr>
          <a:lstStyle/>
          <a:p>
            <a:pPr>
              <a:lnSpc>
                <a:spcPct val="150000"/>
              </a:lnSpc>
            </a:pPr>
            <a:r>
              <a:rPr lang="zh-CN" altLang="en-US" sz="2000" dirty="0"/>
              <a:t>http://127.0.0.1:8080/trans?amount=50调用转账接口转账</a:t>
            </a:r>
            <a:r>
              <a:rPr lang="en-US" altLang="zh-CN" sz="2000" dirty="0"/>
              <a:t>50</a:t>
            </a:r>
            <a:r>
              <a:rPr lang="zh-CN" altLang="en-US" sz="2000" dirty="0"/>
              <a:t>元，查看结果是：</a:t>
            </a:r>
            <a:endParaRPr lang="en-US" altLang="zh-CN" sz="2000" dirty="0"/>
          </a:p>
          <a:p>
            <a:pPr lvl="1" indent="0">
              <a:lnSpc>
                <a:spcPct val="150000"/>
              </a:lnSpc>
              <a:buFont typeface="Arial" panose="020B0604020202020204" pitchFamily="34" charset="0"/>
              <a:buNone/>
            </a:pPr>
            <a:endParaRPr lang="en-US" altLang="zh-CN" dirty="0"/>
          </a:p>
          <a:p>
            <a:pPr lvl="1" indent="0">
              <a:lnSpc>
                <a:spcPct val="150000"/>
              </a:lnSpc>
              <a:buFont typeface="Arial" panose="020B0604020202020204" pitchFamily="34" charset="0"/>
              <a:buNone/>
            </a:pPr>
            <a:endParaRPr lang="en-US" altLang="zh-CN" dirty="0"/>
          </a:p>
          <a:p>
            <a:pPr>
              <a:lnSpc>
                <a:spcPct val="150000"/>
              </a:lnSpc>
            </a:pPr>
            <a:r>
              <a:rPr lang="zh-CN" altLang="en-US" sz="2000" dirty="0">
                <a:sym typeface="+mn-ea"/>
              </a:rPr>
              <a:t>http://127.0.0.1:8080/trans?amount=</a:t>
            </a:r>
            <a:r>
              <a:rPr lang="en-US" altLang="zh-CN" sz="2000" dirty="0">
                <a:sym typeface="+mn-ea"/>
              </a:rPr>
              <a:t>1</a:t>
            </a:r>
            <a:r>
              <a:rPr lang="zh-CN" altLang="en-US" sz="2000" dirty="0">
                <a:sym typeface="+mn-ea"/>
              </a:rPr>
              <a:t>0</a:t>
            </a:r>
            <a:r>
              <a:rPr lang="en-US" altLang="zh-CN" sz="2000" dirty="0">
                <a:sym typeface="+mn-ea"/>
              </a:rPr>
              <a:t>0</a:t>
            </a:r>
            <a:r>
              <a:rPr lang="zh-CN" altLang="en-US" sz="2000" dirty="0">
                <a:sym typeface="+mn-ea"/>
              </a:rPr>
              <a:t>调用转账接口转账</a:t>
            </a:r>
            <a:r>
              <a:rPr lang="en-US" altLang="zh-CN" sz="2000" dirty="0">
                <a:sym typeface="+mn-ea"/>
              </a:rPr>
              <a:t>100</a:t>
            </a:r>
            <a:r>
              <a:rPr lang="zh-CN" altLang="en-US" sz="2000" dirty="0">
                <a:sym typeface="+mn-ea"/>
              </a:rPr>
              <a:t>元，人为制造异常，查看结果是：</a:t>
            </a:r>
            <a:endParaRPr lang="en-US" altLang="zh-CN" sz="2000" dirty="0"/>
          </a:p>
          <a:p>
            <a:pPr marL="800100" lvl="1" indent="-342900">
              <a:lnSpc>
                <a:spcPct val="150000"/>
              </a:lnSpc>
              <a:buFont typeface="Arial" panose="020B0604020202020204" pitchFamily="34" charset="0"/>
              <a:buChar char="•"/>
            </a:pPr>
            <a:endParaRPr lang="en-US" altLang="zh-CN" dirty="0"/>
          </a:p>
          <a:p>
            <a:endParaRPr lang="zh-CN" altLang="en-US" sz="2000" dirty="0"/>
          </a:p>
        </p:txBody>
      </p:sp>
      <p:pic>
        <p:nvPicPr>
          <p:cNvPr id="6" name="图片 5"/>
          <p:cNvPicPr>
            <a:picLocks noChangeAspect="1"/>
          </p:cNvPicPr>
          <p:nvPr/>
        </p:nvPicPr>
        <p:blipFill>
          <a:blip r:embed="rId1"/>
          <a:stretch>
            <a:fillRect/>
          </a:stretch>
        </p:blipFill>
        <p:spPr>
          <a:xfrm>
            <a:off x="724535" y="2486660"/>
            <a:ext cx="8555355" cy="510540"/>
          </a:xfrm>
          <a:prstGeom prst="rect">
            <a:avLst/>
          </a:prstGeom>
        </p:spPr>
      </p:pic>
      <p:sp>
        <p:nvSpPr>
          <p:cNvPr id="10" name="文本框 9"/>
          <p:cNvSpPr txBox="1"/>
          <p:nvPr/>
        </p:nvSpPr>
        <p:spPr>
          <a:xfrm>
            <a:off x="9135110" y="2581910"/>
            <a:ext cx="1605280" cy="368300"/>
          </a:xfrm>
          <a:prstGeom prst="rect">
            <a:avLst/>
          </a:prstGeom>
          <a:noFill/>
        </p:spPr>
        <p:txBody>
          <a:bodyPr wrap="none" rtlCol="0">
            <a:spAutoFit/>
          </a:bodyPr>
          <a:p>
            <a:r>
              <a:rPr lang="zh-CN" altLang="en-US"/>
              <a:t>初始各</a:t>
            </a:r>
            <a:r>
              <a:rPr lang="en-US" altLang="zh-CN"/>
              <a:t>1000</a:t>
            </a:r>
            <a:r>
              <a:rPr lang="zh-CN" altLang="en-US"/>
              <a:t>元</a:t>
            </a:r>
            <a:endParaRPr lang="zh-CN" altLang="en-US"/>
          </a:p>
        </p:txBody>
      </p:sp>
      <p:pic>
        <p:nvPicPr>
          <p:cNvPr id="13" name="图片 12"/>
          <p:cNvPicPr>
            <a:picLocks noChangeAspect="1"/>
          </p:cNvPicPr>
          <p:nvPr/>
        </p:nvPicPr>
        <p:blipFill>
          <a:blip r:embed="rId2"/>
          <a:stretch>
            <a:fillRect/>
          </a:stretch>
        </p:blipFill>
        <p:spPr>
          <a:xfrm>
            <a:off x="824865" y="3773805"/>
            <a:ext cx="9651365" cy="439420"/>
          </a:xfrm>
          <a:prstGeom prst="rect">
            <a:avLst/>
          </a:prstGeom>
        </p:spPr>
      </p:pic>
      <p:sp>
        <p:nvSpPr>
          <p:cNvPr id="15" name="文本框 14"/>
          <p:cNvSpPr txBox="1"/>
          <p:nvPr/>
        </p:nvSpPr>
        <p:spPr>
          <a:xfrm>
            <a:off x="824865" y="6046470"/>
            <a:ext cx="3383280" cy="368300"/>
          </a:xfrm>
          <a:prstGeom prst="rect">
            <a:avLst/>
          </a:prstGeom>
          <a:noFill/>
        </p:spPr>
        <p:txBody>
          <a:bodyPr wrap="none" rtlCol="0">
            <a:spAutoFit/>
          </a:bodyPr>
          <a:p>
            <a:r>
              <a:rPr lang="en-US" altLang="zh-CN"/>
              <a:t>AAA</a:t>
            </a:r>
            <a:r>
              <a:rPr lang="zh-CN" altLang="en-US"/>
              <a:t>，</a:t>
            </a:r>
            <a:r>
              <a:rPr lang="en-US" altLang="zh-CN"/>
              <a:t>BBB</a:t>
            </a:r>
            <a:r>
              <a:rPr lang="zh-CN" altLang="en-US"/>
              <a:t>的余额都没发生变化</a:t>
            </a:r>
            <a:endParaRPr lang="zh-CN" altLang="en-US"/>
          </a:p>
        </p:txBody>
      </p:sp>
      <p:pic>
        <p:nvPicPr>
          <p:cNvPr id="2" name="图片 1"/>
          <p:cNvPicPr>
            <a:picLocks noChangeAspect="1"/>
          </p:cNvPicPr>
          <p:nvPr/>
        </p:nvPicPr>
        <p:blipFill>
          <a:blip r:embed="rId3"/>
          <a:stretch>
            <a:fillRect/>
          </a:stretch>
        </p:blipFill>
        <p:spPr>
          <a:xfrm>
            <a:off x="6607175" y="1210310"/>
            <a:ext cx="5416550" cy="1169670"/>
          </a:xfrm>
          <a:prstGeom prst="rect">
            <a:avLst/>
          </a:prstGeom>
        </p:spPr>
      </p:pic>
      <p:pic>
        <p:nvPicPr>
          <p:cNvPr id="3" name="图片 2"/>
          <p:cNvPicPr>
            <a:picLocks noChangeAspect="1"/>
          </p:cNvPicPr>
          <p:nvPr/>
        </p:nvPicPr>
        <p:blipFill>
          <a:blip r:embed="rId2"/>
          <a:stretch>
            <a:fillRect/>
          </a:stretch>
        </p:blipFill>
        <p:spPr>
          <a:xfrm>
            <a:off x="824865" y="5242560"/>
            <a:ext cx="9651365" cy="439420"/>
          </a:xfrm>
          <a:prstGeom prst="rect">
            <a:avLst/>
          </a:prstGeom>
        </p:spPr>
      </p:pic>
      <p:sp>
        <p:nvSpPr>
          <p:cNvPr id="5" name="文本框 4"/>
          <p:cNvSpPr txBox="1"/>
          <p:nvPr/>
        </p:nvSpPr>
        <p:spPr>
          <a:xfrm>
            <a:off x="168275" y="6391910"/>
            <a:ext cx="6115050" cy="368300"/>
          </a:xfrm>
          <a:prstGeom prst="rect">
            <a:avLst/>
          </a:prstGeom>
          <a:noFill/>
        </p:spPr>
        <p:txBody>
          <a:bodyPr wrap="square" rtlCol="0" anchor="t">
            <a:spAutoFit/>
          </a:bodyPr>
          <a:p>
            <a:r>
              <a:rPr lang="zh-CN" altLang="en-US">
                <a:hlinkClick r:id="rId4" action="ppaction://hlinkfile"/>
              </a:rPr>
              <a:t>https://gitee.com/buptnetwork/spring-transaction-demo</a:t>
            </a:r>
            <a:endParaRPr lang="zh-CN" altLang="en-US"/>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58232" y="1258272"/>
            <a:ext cx="11565494" cy="2861310"/>
          </a:xfrm>
          <a:prstGeom prst="rect">
            <a:avLst/>
          </a:prstGeom>
          <a:noFill/>
        </p:spPr>
        <p:txBody>
          <a:bodyPr wrap="square" rtlCol="0">
            <a:spAutoFit/>
          </a:bodyPr>
          <a:lstStyle/>
          <a:p>
            <a:pPr>
              <a:lnSpc>
                <a:spcPct val="150000"/>
              </a:lnSpc>
            </a:pPr>
            <a:r>
              <a:rPr lang="zh-CN" altLang="en-US" sz="2000" dirty="0"/>
              <a:t>隔离级别是指若干个</a:t>
            </a:r>
            <a:r>
              <a:rPr lang="zh-CN" altLang="en-US" sz="2000" dirty="0">
                <a:solidFill>
                  <a:srgbClr val="FF0000"/>
                </a:solidFill>
              </a:rPr>
              <a:t>并发的事务</a:t>
            </a:r>
            <a:r>
              <a:rPr lang="zh-CN" altLang="en-US" sz="2000" dirty="0"/>
              <a:t>之间的</a:t>
            </a:r>
            <a:r>
              <a:rPr lang="zh-CN" altLang="en-US" sz="2000" dirty="0">
                <a:solidFill>
                  <a:srgbClr val="FF0000"/>
                </a:solidFill>
              </a:rPr>
              <a:t>隔离程度</a:t>
            </a:r>
            <a:r>
              <a:rPr lang="zh-CN" altLang="en-US" sz="2000" dirty="0"/>
              <a:t>。</a:t>
            </a:r>
            <a:r>
              <a:rPr lang="en-US" altLang="zh-CN" sz="2000" dirty="0"/>
              <a:t>Spring Transaction</a:t>
            </a:r>
            <a:r>
              <a:rPr lang="zh-CN" altLang="en-US" sz="2000" dirty="0"/>
              <a:t>定义了五种隔离程度。</a:t>
            </a:r>
            <a:endParaRPr lang="en-US" altLang="zh-CN" sz="2000" dirty="0"/>
          </a:p>
          <a:p>
            <a:pPr>
              <a:lnSpc>
                <a:spcPct val="150000"/>
              </a:lnSpc>
            </a:pPr>
            <a:r>
              <a:rPr lang="en-US" altLang="zh-CN" sz="2000" dirty="0"/>
              <a:t>DEFAULT</a:t>
            </a:r>
            <a:r>
              <a:rPr lang="zh-CN" altLang="en-US" sz="2000" dirty="0"/>
              <a:t>：表示使用底层数据库的默认隔离级别。对大部分数据库就是</a:t>
            </a:r>
            <a:r>
              <a:rPr lang="en-US" altLang="zh-CN" sz="2000" dirty="0"/>
              <a:t>READ_COMMITTED</a:t>
            </a:r>
            <a:endParaRPr lang="en-US" altLang="zh-CN" sz="2000" dirty="0"/>
          </a:p>
          <a:p>
            <a:pPr>
              <a:lnSpc>
                <a:spcPct val="150000"/>
              </a:lnSpc>
            </a:pPr>
            <a:r>
              <a:rPr lang="en-US" altLang="zh-CN" sz="2000" dirty="0"/>
              <a:t>READ_UNCOMMITTED</a:t>
            </a:r>
            <a:r>
              <a:rPr lang="zh-CN" altLang="en-US" sz="2000" dirty="0"/>
              <a:t>：事务</a:t>
            </a:r>
            <a:r>
              <a:rPr lang="en-US" altLang="zh-CN" sz="2000" dirty="0"/>
              <a:t>B</a:t>
            </a:r>
            <a:r>
              <a:rPr lang="zh-CN" altLang="en-US" sz="2000" dirty="0">
                <a:solidFill>
                  <a:srgbClr val="FF0000"/>
                </a:solidFill>
              </a:rPr>
              <a:t>可以读取到</a:t>
            </a:r>
            <a:r>
              <a:rPr lang="zh-CN" altLang="en-US" sz="2000" dirty="0"/>
              <a:t>事务</a:t>
            </a:r>
            <a:r>
              <a:rPr lang="en-US" altLang="zh-CN" sz="2000" dirty="0"/>
              <a:t>A</a:t>
            </a:r>
            <a:r>
              <a:rPr lang="zh-CN" altLang="en-US" sz="2000" dirty="0"/>
              <a:t>在</a:t>
            </a:r>
            <a:r>
              <a:rPr lang="zh-CN" altLang="en-US" sz="2000" dirty="0">
                <a:solidFill>
                  <a:srgbClr val="FF0000"/>
                </a:solidFill>
              </a:rPr>
              <a:t>未进行</a:t>
            </a:r>
            <a:r>
              <a:rPr lang="en-US" altLang="zh-CN" sz="2000" dirty="0">
                <a:solidFill>
                  <a:srgbClr val="FF0000"/>
                </a:solidFill>
              </a:rPr>
              <a:t>COMMIT</a:t>
            </a:r>
            <a:r>
              <a:rPr lang="zh-CN" altLang="en-US" sz="2000" dirty="0"/>
              <a:t>提交前对数据做的修改。</a:t>
            </a:r>
            <a:endParaRPr lang="en-US" altLang="zh-CN" sz="2000" dirty="0"/>
          </a:p>
          <a:p>
            <a:pPr>
              <a:lnSpc>
                <a:spcPct val="150000"/>
              </a:lnSpc>
            </a:pPr>
            <a:r>
              <a:rPr lang="en-US" altLang="zh-CN" sz="2000" dirty="0"/>
              <a:t>READ_COMMITTED</a:t>
            </a:r>
            <a:r>
              <a:rPr lang="zh-CN" altLang="en-US" sz="2000" dirty="0"/>
              <a:t>：事务</a:t>
            </a:r>
            <a:r>
              <a:rPr lang="en-US" altLang="zh-CN" sz="2000" dirty="0"/>
              <a:t>B</a:t>
            </a:r>
            <a:r>
              <a:rPr lang="zh-CN" altLang="en-US" sz="2000" dirty="0">
                <a:solidFill>
                  <a:srgbClr val="FF0000"/>
                </a:solidFill>
              </a:rPr>
              <a:t>只能读取</a:t>
            </a:r>
            <a:r>
              <a:rPr lang="zh-CN" altLang="en-US" sz="2000" dirty="0"/>
              <a:t>到事务</a:t>
            </a:r>
            <a:r>
              <a:rPr lang="en-US" altLang="zh-CN" sz="2000" dirty="0"/>
              <a:t>A</a:t>
            </a:r>
            <a:r>
              <a:rPr lang="zh-CN" altLang="en-US" sz="2000" dirty="0">
                <a:solidFill>
                  <a:srgbClr val="FF0000"/>
                </a:solidFill>
              </a:rPr>
              <a:t>提交之后</a:t>
            </a:r>
            <a:r>
              <a:rPr lang="zh-CN" altLang="en-US" sz="2000" dirty="0"/>
              <a:t>的数据。</a:t>
            </a:r>
            <a:endParaRPr lang="en-US" altLang="zh-CN" sz="2000" dirty="0"/>
          </a:p>
          <a:p>
            <a:pPr>
              <a:lnSpc>
                <a:spcPct val="150000"/>
              </a:lnSpc>
            </a:pPr>
            <a:r>
              <a:rPr lang="en-US" altLang="zh-CN" sz="2000" dirty="0"/>
              <a:t>REPEATABLE_READ</a:t>
            </a:r>
            <a:r>
              <a:rPr lang="zh-CN" altLang="en-US" sz="2000" dirty="0"/>
              <a:t>：在</a:t>
            </a:r>
            <a:r>
              <a:rPr lang="zh-CN" altLang="en-US" sz="2000" dirty="0">
                <a:solidFill>
                  <a:srgbClr val="FF0000"/>
                </a:solidFill>
              </a:rPr>
              <a:t>一个事务内</a:t>
            </a:r>
            <a:r>
              <a:rPr lang="zh-CN" altLang="en-US" sz="2000" dirty="0"/>
              <a:t>对一个数据</a:t>
            </a:r>
            <a:r>
              <a:rPr lang="zh-CN" altLang="en-US" sz="2000" dirty="0">
                <a:solidFill>
                  <a:srgbClr val="FF0000"/>
                </a:solidFill>
              </a:rPr>
              <a:t>重复读取值是一样</a:t>
            </a:r>
            <a:r>
              <a:rPr lang="zh-CN" altLang="en-US" sz="2000" dirty="0"/>
              <a:t>的</a:t>
            </a:r>
            <a:endParaRPr lang="en-US" altLang="zh-CN" sz="2000" dirty="0"/>
          </a:p>
          <a:p>
            <a:pPr>
              <a:lnSpc>
                <a:spcPct val="150000"/>
              </a:lnSpc>
            </a:pPr>
            <a:r>
              <a:rPr lang="en-US" altLang="zh-CN" sz="2000" dirty="0"/>
              <a:t>SERIALIZABLE</a:t>
            </a:r>
            <a:r>
              <a:rPr lang="zh-CN" altLang="en-US" sz="2000" dirty="0"/>
              <a:t>：串行化，一个事务结束之后才能进行另外一个事务</a:t>
            </a:r>
            <a:endParaRPr lang="zh-CN" altLang="en-US" sz="2000" dirty="0"/>
          </a:p>
        </p:txBody>
      </p:sp>
      <p:sp>
        <p:nvSpPr>
          <p:cNvPr id="10"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4" name="图片 3"/>
          <p:cNvPicPr>
            <a:picLocks noChangeAspect="1"/>
          </p:cNvPicPr>
          <p:nvPr/>
        </p:nvPicPr>
        <p:blipFill>
          <a:blip r:embed="rId1"/>
          <a:stretch>
            <a:fillRect/>
          </a:stretch>
        </p:blipFill>
        <p:spPr>
          <a:xfrm>
            <a:off x="2487295" y="4984750"/>
            <a:ext cx="5715000" cy="1257300"/>
          </a:xfrm>
          <a:prstGeom prst="rect">
            <a:avLst/>
          </a:prstGeom>
        </p:spPr>
      </p:pic>
      <p:cxnSp>
        <p:nvCxnSpPr>
          <p:cNvPr id="12" name="直接箭头连接符 11"/>
          <p:cNvCxnSpPr/>
          <p:nvPr/>
        </p:nvCxnSpPr>
        <p:spPr>
          <a:xfrm>
            <a:off x="5142865" y="4464685"/>
            <a:ext cx="1738630" cy="1015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7590790" y="4214495"/>
            <a:ext cx="1432560" cy="120967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14" name="文本框 13"/>
          <p:cNvSpPr txBox="1"/>
          <p:nvPr/>
        </p:nvSpPr>
        <p:spPr>
          <a:xfrm>
            <a:off x="4154170" y="4270375"/>
            <a:ext cx="806450" cy="368300"/>
          </a:xfrm>
          <a:prstGeom prst="rect">
            <a:avLst/>
          </a:prstGeom>
          <a:noFill/>
        </p:spPr>
        <p:txBody>
          <a:bodyPr wrap="none" rtlCol="0">
            <a:spAutoFit/>
          </a:bodyPr>
          <a:p>
            <a:r>
              <a:rPr lang="zh-CN" altLang="en-US" b="1"/>
              <a:t>事务</a:t>
            </a:r>
            <a:r>
              <a:rPr lang="en-US" altLang="zh-CN" b="1"/>
              <a:t>B</a:t>
            </a:r>
            <a:endParaRPr lang="en-US" altLang="zh-CN" b="1"/>
          </a:p>
        </p:txBody>
      </p:sp>
      <p:sp>
        <p:nvSpPr>
          <p:cNvPr id="15" name="文本框 14"/>
          <p:cNvSpPr txBox="1"/>
          <p:nvPr/>
        </p:nvSpPr>
        <p:spPr>
          <a:xfrm>
            <a:off x="9023350" y="4096385"/>
            <a:ext cx="806450" cy="368300"/>
          </a:xfrm>
          <a:prstGeom prst="rect">
            <a:avLst/>
          </a:prstGeom>
          <a:noFill/>
        </p:spPr>
        <p:txBody>
          <a:bodyPr wrap="none" rtlCol="0">
            <a:spAutoFit/>
          </a:bodyPr>
          <a:p>
            <a:r>
              <a:rPr lang="zh-CN" altLang="en-US" b="1"/>
              <a:t>事务</a:t>
            </a:r>
            <a:r>
              <a:rPr lang="en-US" altLang="zh-CN" b="1"/>
              <a:t>A</a:t>
            </a:r>
            <a:endParaRPr lang="en-US" altLang="zh-CN" b="1"/>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475354" y="1380486"/>
            <a:ext cx="11241348" cy="4707890"/>
          </a:xfrm>
          <a:prstGeom prst="rect">
            <a:avLst/>
          </a:prstGeom>
          <a:noFill/>
        </p:spPr>
        <p:txBody>
          <a:bodyPr wrap="square" rtlCol="0">
            <a:spAutoFit/>
          </a:bodyPr>
          <a:lstStyle/>
          <a:p>
            <a:pPr>
              <a:lnSpc>
                <a:spcPct val="150000"/>
              </a:lnSpc>
            </a:pPr>
            <a:r>
              <a:rPr lang="zh-CN" altLang="en-US" sz="2000" dirty="0"/>
              <a:t>事务隔离级别实验</a:t>
            </a:r>
            <a:endParaRPr lang="zh-CN" altLang="en-US" sz="2000" dirty="0"/>
          </a:p>
          <a:p>
            <a:pPr>
              <a:lnSpc>
                <a:spcPct val="150000"/>
              </a:lnSpc>
            </a:pPr>
            <a:endParaRPr lang="zh-CN" altLang="en-US" sz="2000" dirty="0"/>
          </a:p>
          <a:p>
            <a:pPr>
              <a:lnSpc>
                <a:spcPct val="150000"/>
              </a:lnSpc>
            </a:pPr>
            <a:endParaRPr lang="zh-CN" altLang="en-US" sz="2000" dirty="0"/>
          </a:p>
          <a:p>
            <a:pPr>
              <a:lnSpc>
                <a:spcPct val="150000"/>
              </a:lnSpc>
            </a:pPr>
            <a:endParaRPr lang="zh-CN" altLang="en-US" sz="2000" dirty="0"/>
          </a:p>
          <a:p>
            <a:pPr>
              <a:lnSpc>
                <a:spcPct val="150000"/>
              </a:lnSpc>
            </a:pPr>
            <a:endParaRPr lang="zh-CN" altLang="en-US" sz="2000" dirty="0"/>
          </a:p>
          <a:p>
            <a:pPr>
              <a:lnSpc>
                <a:spcPct val="150000"/>
              </a:lnSpc>
            </a:pPr>
            <a:endParaRPr lang="zh-CN" altLang="en-US" sz="2000" dirty="0"/>
          </a:p>
          <a:p>
            <a:pPr>
              <a:lnSpc>
                <a:spcPct val="150000"/>
              </a:lnSpc>
            </a:pPr>
            <a:endParaRPr lang="zh-CN" altLang="en-US" sz="2000" dirty="0"/>
          </a:p>
          <a:p>
            <a:pPr>
              <a:lnSpc>
                <a:spcPct val="150000"/>
              </a:lnSpc>
            </a:pPr>
            <a:r>
              <a:rPr lang="zh-CN" altLang="en-US" sz="2000" dirty="0"/>
              <a:t>模拟两个并发事务</a:t>
            </a:r>
            <a:endParaRPr lang="zh-CN" altLang="en-US" sz="2000" dirty="0"/>
          </a:p>
          <a:p>
            <a:pPr>
              <a:lnSpc>
                <a:spcPct val="150000"/>
              </a:lnSpc>
            </a:pPr>
            <a:r>
              <a:rPr lang="zh-CN" altLang="en-US" sz="2000" dirty="0">
                <a:sym typeface="+mn-ea"/>
              </a:rPr>
              <a:t>事务</a:t>
            </a:r>
            <a:r>
              <a:rPr lang="en-US" altLang="zh-CN" sz="2000" dirty="0">
                <a:sym typeface="+mn-ea"/>
              </a:rPr>
              <a:t>A</a:t>
            </a:r>
            <a:r>
              <a:rPr lang="zh-CN" altLang="en-US" sz="2000" dirty="0">
                <a:sym typeface="+mn-ea"/>
              </a:rPr>
              <a:t>：通过</a:t>
            </a:r>
            <a:r>
              <a:rPr lang="en-US" altLang="zh-CN" sz="2000" dirty="0">
                <a:sym typeface="+mn-ea"/>
              </a:rPr>
              <a:t>idea</a:t>
            </a:r>
            <a:r>
              <a:rPr lang="zh-CN" altLang="en-US" sz="2000" dirty="0">
                <a:sym typeface="+mn-ea"/>
              </a:rPr>
              <a:t>的</a:t>
            </a:r>
            <a:r>
              <a:rPr lang="en-US" altLang="zh-CN" sz="2000" dirty="0">
                <a:sym typeface="+mn-ea"/>
              </a:rPr>
              <a:t>database</a:t>
            </a:r>
            <a:r>
              <a:rPr lang="zh-CN" altLang="en-US" sz="2000" dirty="0">
                <a:sym typeface="+mn-ea"/>
              </a:rPr>
              <a:t>客户端工具发起一个事务，给</a:t>
            </a:r>
            <a:r>
              <a:rPr lang="en-US" altLang="zh-CN" sz="2000" dirty="0">
                <a:sym typeface="+mn-ea"/>
              </a:rPr>
              <a:t>AAA</a:t>
            </a:r>
            <a:r>
              <a:rPr lang="zh-CN" altLang="en-US" sz="2000" dirty="0">
                <a:sym typeface="+mn-ea"/>
              </a:rPr>
              <a:t>账号扣</a:t>
            </a:r>
            <a:r>
              <a:rPr lang="en-US" altLang="zh-CN" sz="2000" dirty="0">
                <a:sym typeface="+mn-ea"/>
              </a:rPr>
              <a:t>500</a:t>
            </a:r>
            <a:r>
              <a:rPr lang="zh-CN" altLang="en-US" sz="2000" dirty="0">
                <a:sym typeface="+mn-ea"/>
              </a:rPr>
              <a:t>，给</a:t>
            </a:r>
            <a:r>
              <a:rPr lang="en-US" altLang="zh-CN" sz="2000" dirty="0">
                <a:sym typeface="+mn-ea"/>
              </a:rPr>
              <a:t>BBB</a:t>
            </a:r>
            <a:r>
              <a:rPr lang="zh-CN" altLang="en-US" sz="2000" dirty="0">
                <a:sym typeface="+mn-ea"/>
              </a:rPr>
              <a:t>账号加</a:t>
            </a:r>
            <a:r>
              <a:rPr lang="en-US" altLang="zh-CN" sz="2000" dirty="0">
                <a:sym typeface="+mn-ea"/>
              </a:rPr>
              <a:t>500</a:t>
            </a:r>
            <a:r>
              <a:rPr lang="zh-CN" altLang="en-US" sz="2000" dirty="0">
                <a:sym typeface="+mn-ea"/>
              </a:rPr>
              <a:t>。</a:t>
            </a:r>
            <a:endParaRPr lang="zh-CN" altLang="en-US" sz="2000" dirty="0"/>
          </a:p>
          <a:p>
            <a:pPr>
              <a:lnSpc>
                <a:spcPct val="150000"/>
              </a:lnSpc>
            </a:pPr>
            <a:r>
              <a:rPr lang="zh-CN" altLang="en-US" sz="2000" dirty="0"/>
              <a:t>事务</a:t>
            </a:r>
            <a:r>
              <a:rPr lang="en-US" altLang="zh-CN" sz="2000" dirty="0"/>
              <a:t>B</a:t>
            </a:r>
            <a:r>
              <a:rPr lang="zh-CN" altLang="en-US" sz="2000" dirty="0"/>
              <a:t>：通过</a:t>
            </a:r>
            <a:r>
              <a:rPr lang="en-US" altLang="zh-CN" sz="2000" dirty="0"/>
              <a:t>http</a:t>
            </a:r>
            <a:r>
              <a:rPr lang="zh-CN" altLang="en-US" sz="2000" dirty="0"/>
              <a:t>请求调用</a:t>
            </a:r>
            <a:r>
              <a:rPr lang="en-US" altLang="zh-CN" sz="2000" dirty="0"/>
              <a:t>trans</a:t>
            </a:r>
            <a:r>
              <a:rPr lang="zh-CN" altLang="en-US" sz="2000" dirty="0"/>
              <a:t>方法，从</a:t>
            </a:r>
            <a:r>
              <a:rPr lang="en-US" altLang="zh-CN" sz="2000" dirty="0"/>
              <a:t>AAA</a:t>
            </a:r>
            <a:r>
              <a:rPr lang="zh-CN" altLang="en-US" sz="2000" dirty="0"/>
              <a:t>转账</a:t>
            </a:r>
            <a:r>
              <a:rPr lang="en-US" altLang="zh-CN" sz="2000" dirty="0"/>
              <a:t>50</a:t>
            </a:r>
            <a:r>
              <a:rPr lang="zh-CN" altLang="en-US" sz="2000" dirty="0"/>
              <a:t>元给</a:t>
            </a:r>
            <a:r>
              <a:rPr lang="en-US" altLang="zh-CN" sz="2000" dirty="0"/>
              <a:t>BBB</a:t>
            </a:r>
            <a:endParaRPr lang="en-US" altLang="zh-CN" sz="2000" dirty="0"/>
          </a:p>
        </p:txBody>
      </p:sp>
      <p:sp>
        <p:nvSpPr>
          <p:cNvPr id="12"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16" name="图片 15"/>
          <p:cNvPicPr>
            <a:picLocks noChangeAspect="1"/>
          </p:cNvPicPr>
          <p:nvPr/>
        </p:nvPicPr>
        <p:blipFill>
          <a:blip r:embed="rId1"/>
          <a:stretch>
            <a:fillRect/>
          </a:stretch>
        </p:blipFill>
        <p:spPr>
          <a:xfrm>
            <a:off x="2437765" y="2068830"/>
            <a:ext cx="7315835" cy="2247900"/>
          </a:xfrm>
          <a:prstGeom prst="rect">
            <a:avLst/>
          </a:prstGeom>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475354" y="1315716"/>
            <a:ext cx="11241348" cy="1783715"/>
          </a:xfrm>
          <a:prstGeom prst="rect">
            <a:avLst/>
          </a:prstGeom>
          <a:noFill/>
        </p:spPr>
        <p:txBody>
          <a:bodyPr wrap="square" rtlCol="0">
            <a:spAutoFit/>
          </a:bodyPr>
          <a:lstStyle/>
          <a:p>
            <a:pPr>
              <a:lnSpc>
                <a:spcPct val="150000"/>
              </a:lnSpc>
            </a:pPr>
            <a:r>
              <a:rPr lang="zh-CN" altLang="en-US" sz="2000" dirty="0"/>
              <a:t>实验</a:t>
            </a:r>
            <a:r>
              <a:rPr lang="en-US" altLang="zh-CN" sz="2000" dirty="0"/>
              <a:t>3</a:t>
            </a:r>
            <a:r>
              <a:rPr lang="zh-CN" altLang="en-US" sz="2000" dirty="0"/>
              <a:t>：代码和实验</a:t>
            </a:r>
            <a:r>
              <a:rPr lang="en-US" altLang="zh-CN" sz="2000" dirty="0"/>
              <a:t>2</a:t>
            </a:r>
            <a:r>
              <a:rPr lang="zh-CN" altLang="en-US" sz="2000" dirty="0"/>
              <a:t>一致，设置隔离级别为</a:t>
            </a:r>
            <a:r>
              <a:rPr lang="en-US" altLang="zh-CN" sz="2000" dirty="0"/>
              <a:t>READ_UNCOMMITTED</a:t>
            </a:r>
            <a:r>
              <a:rPr lang="zh-CN" altLang="en-US" sz="2000" dirty="0"/>
              <a:t>。</a:t>
            </a:r>
            <a:endParaRPr lang="en-US" altLang="zh-CN" sz="2000" dirty="0"/>
          </a:p>
          <a:p>
            <a:pPr>
              <a:lnSpc>
                <a:spcPct val="150000"/>
              </a:lnSpc>
            </a:pPr>
            <a:r>
              <a:rPr lang="en-US" altLang="zh-CN" sz="2000" dirty="0"/>
              <a:t>Step1</a:t>
            </a:r>
            <a:r>
              <a:rPr lang="zh-CN" altLang="en-US" sz="2000" dirty="0"/>
              <a:t>：</a:t>
            </a:r>
            <a:r>
              <a:rPr lang="zh-CN" altLang="en-US" sz="2000" dirty="0">
                <a:solidFill>
                  <a:srgbClr val="FF0000"/>
                </a:solidFill>
              </a:rPr>
              <a:t>启动事务</a:t>
            </a:r>
            <a:r>
              <a:rPr lang="en-US" altLang="zh-CN" sz="2000" dirty="0">
                <a:solidFill>
                  <a:srgbClr val="FF0000"/>
                </a:solidFill>
              </a:rPr>
              <a:t>A</a:t>
            </a:r>
            <a:r>
              <a:rPr lang="zh-CN" altLang="en-US" sz="2000" dirty="0">
                <a:solidFill>
                  <a:srgbClr val="FF0000"/>
                </a:solidFill>
              </a:rPr>
              <a:t>但不</a:t>
            </a:r>
            <a:r>
              <a:rPr lang="en-US" altLang="zh-CN" sz="2000" dirty="0">
                <a:solidFill>
                  <a:srgbClr val="FF0000"/>
                </a:solidFill>
              </a:rPr>
              <a:t>commit</a:t>
            </a:r>
            <a:r>
              <a:rPr lang="zh-CN" altLang="en-US" sz="2000" dirty="0"/>
              <a:t>，在</a:t>
            </a:r>
            <a:r>
              <a:rPr lang="en-US" altLang="zh-CN" sz="2000" dirty="0"/>
              <a:t>IDEA Databases</a:t>
            </a:r>
            <a:r>
              <a:rPr lang="zh-CN" altLang="en-US" sz="2000" dirty="0"/>
              <a:t>中设置事务模式为手动，然后修改数据，但不</a:t>
            </a:r>
            <a:r>
              <a:rPr lang="en-US" altLang="zh-CN" sz="2000" dirty="0"/>
              <a:t>commit</a:t>
            </a:r>
            <a:endParaRPr lang="en-US" altLang="zh-CN" sz="2000" dirty="0"/>
          </a:p>
          <a:p>
            <a:endParaRPr lang="en-US" altLang="zh-CN" sz="2000" dirty="0"/>
          </a:p>
        </p:txBody>
      </p:sp>
      <p:sp>
        <p:nvSpPr>
          <p:cNvPr id="12"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13" name="图片 12"/>
          <p:cNvPicPr>
            <a:picLocks noChangeAspect="1"/>
          </p:cNvPicPr>
          <p:nvPr/>
        </p:nvPicPr>
        <p:blipFill>
          <a:blip r:embed="rId1"/>
          <a:stretch>
            <a:fillRect/>
          </a:stretch>
        </p:blipFill>
        <p:spPr>
          <a:xfrm>
            <a:off x="1901825" y="2454910"/>
            <a:ext cx="9119235" cy="1308100"/>
          </a:xfrm>
          <a:prstGeom prst="rect">
            <a:avLst/>
          </a:prstGeom>
        </p:spPr>
      </p:pic>
      <p:pic>
        <p:nvPicPr>
          <p:cNvPr id="14" name="图片 13"/>
          <p:cNvPicPr>
            <a:picLocks noChangeAspect="1"/>
          </p:cNvPicPr>
          <p:nvPr/>
        </p:nvPicPr>
        <p:blipFill>
          <a:blip r:embed="rId2"/>
          <a:stretch>
            <a:fillRect/>
          </a:stretch>
        </p:blipFill>
        <p:spPr>
          <a:xfrm>
            <a:off x="0" y="3920490"/>
            <a:ext cx="6329045" cy="2937510"/>
          </a:xfrm>
          <a:prstGeom prst="rect">
            <a:avLst/>
          </a:prstGeom>
        </p:spPr>
      </p:pic>
      <p:pic>
        <p:nvPicPr>
          <p:cNvPr id="15" name="图片 14"/>
          <p:cNvPicPr>
            <a:picLocks noChangeAspect="1"/>
          </p:cNvPicPr>
          <p:nvPr/>
        </p:nvPicPr>
        <p:blipFill>
          <a:blip r:embed="rId3"/>
          <a:stretch>
            <a:fillRect/>
          </a:stretch>
        </p:blipFill>
        <p:spPr>
          <a:xfrm>
            <a:off x="6078220" y="4568190"/>
            <a:ext cx="5664835" cy="1642110"/>
          </a:xfrm>
          <a:prstGeom prst="rect">
            <a:avLst/>
          </a:prstGeom>
        </p:spPr>
      </p:pic>
      <p:sp>
        <p:nvSpPr>
          <p:cNvPr id="3" name="文本框 2"/>
          <p:cNvSpPr txBox="1"/>
          <p:nvPr/>
        </p:nvSpPr>
        <p:spPr>
          <a:xfrm>
            <a:off x="168275" y="6355715"/>
            <a:ext cx="6115050" cy="368300"/>
          </a:xfrm>
          <a:prstGeom prst="rect">
            <a:avLst/>
          </a:prstGeom>
          <a:noFill/>
        </p:spPr>
        <p:txBody>
          <a:bodyPr wrap="square" rtlCol="0" anchor="t">
            <a:spAutoFit/>
          </a:bodyPr>
          <a:p>
            <a:r>
              <a:rPr lang="zh-CN" altLang="en-US">
                <a:hlinkClick r:id="rId4" action="ppaction://hlinkfile"/>
              </a:rPr>
              <a:t>https://gitee.com/buptnetwork/spring-transaction-demo</a:t>
            </a:r>
            <a:endParaRPr lang="zh-CN" altLang="en-US"/>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475354" y="1315716"/>
            <a:ext cx="11241348" cy="3784600"/>
          </a:xfrm>
          <a:prstGeom prst="rect">
            <a:avLst/>
          </a:prstGeom>
          <a:noFill/>
        </p:spPr>
        <p:txBody>
          <a:bodyPr wrap="square" rtlCol="0">
            <a:spAutoFit/>
          </a:bodyPr>
          <a:lstStyle/>
          <a:p>
            <a:pPr>
              <a:lnSpc>
                <a:spcPct val="150000"/>
              </a:lnSpc>
            </a:pPr>
            <a:r>
              <a:rPr lang="zh-CN" altLang="en-US" sz="2000" dirty="0"/>
              <a:t>实验</a:t>
            </a:r>
            <a:r>
              <a:rPr lang="en-US" altLang="zh-CN" sz="2000" dirty="0"/>
              <a:t>3</a:t>
            </a:r>
            <a:r>
              <a:rPr lang="zh-CN" altLang="en-US" sz="2000" dirty="0"/>
              <a:t>：代码和实验</a:t>
            </a:r>
            <a:r>
              <a:rPr lang="en-US" altLang="zh-CN" sz="2000" dirty="0"/>
              <a:t>2</a:t>
            </a:r>
            <a:r>
              <a:rPr lang="zh-CN" altLang="en-US" sz="2000" dirty="0"/>
              <a:t>一致，设置隔离级别为</a:t>
            </a:r>
            <a:r>
              <a:rPr lang="en-US" altLang="zh-CN" sz="2000" dirty="0"/>
              <a:t>READ_UNCOMMITTED</a:t>
            </a:r>
            <a:r>
              <a:rPr lang="zh-CN" altLang="en-US" sz="2000" dirty="0"/>
              <a:t>。</a:t>
            </a:r>
            <a:endParaRPr lang="en-US" altLang="zh-CN" sz="2000" dirty="0"/>
          </a:p>
          <a:p>
            <a:pPr>
              <a:lnSpc>
                <a:spcPct val="150000"/>
              </a:lnSpc>
            </a:pPr>
            <a:r>
              <a:rPr lang="en-US" altLang="zh-CN" sz="2000" dirty="0"/>
              <a:t>Step2</a:t>
            </a:r>
            <a:r>
              <a:rPr lang="zh-CN" altLang="en-US" sz="2000" dirty="0"/>
              <a:t>：</a:t>
            </a:r>
            <a:r>
              <a:rPr lang="zh-CN" altLang="en-US" sz="2000" dirty="0">
                <a:solidFill>
                  <a:srgbClr val="FF0000"/>
                </a:solidFill>
              </a:rPr>
              <a:t>启动事务</a:t>
            </a:r>
            <a:r>
              <a:rPr lang="en-US" altLang="zh-CN" sz="2000" dirty="0">
                <a:solidFill>
                  <a:srgbClr val="FF0000"/>
                </a:solidFill>
              </a:rPr>
              <a:t>B</a:t>
            </a:r>
            <a:r>
              <a:rPr lang="zh-CN" altLang="en-US" sz="2000" dirty="0">
                <a:solidFill>
                  <a:srgbClr val="FF0000"/>
                </a:solidFill>
              </a:rPr>
              <a:t>，</a:t>
            </a:r>
            <a:r>
              <a:rPr lang="zh-CN" altLang="en-US" sz="2000" dirty="0"/>
              <a:t>即：</a:t>
            </a:r>
            <a:r>
              <a:rPr lang="zh-CN" altLang="en-US" sz="2000" dirty="0">
                <a:sym typeface="+mn-ea"/>
              </a:rPr>
              <a:t>http://127.0.0.1:8080/trans?amount=50调用转账接口转账</a:t>
            </a:r>
            <a:r>
              <a:rPr lang="en-US" altLang="zh-CN" sz="2000" dirty="0">
                <a:sym typeface="+mn-ea"/>
              </a:rPr>
              <a:t>50</a:t>
            </a:r>
            <a:endParaRPr lang="en-US" altLang="zh-CN" sz="2000" dirty="0">
              <a:sym typeface="+mn-ea"/>
            </a:endParaRPr>
          </a:p>
          <a:p>
            <a:pPr>
              <a:lnSpc>
                <a:spcPct val="150000"/>
              </a:lnSpc>
            </a:pPr>
            <a:endParaRPr lang="en-US" altLang="zh-CN" sz="2000" dirty="0">
              <a:sym typeface="+mn-ea"/>
            </a:endParaRPr>
          </a:p>
          <a:p>
            <a:pPr>
              <a:lnSpc>
                <a:spcPct val="150000"/>
              </a:lnSpc>
            </a:pPr>
            <a:endParaRPr lang="en-US" altLang="zh-CN" sz="2000" dirty="0">
              <a:sym typeface="+mn-ea"/>
            </a:endParaRPr>
          </a:p>
          <a:p>
            <a:pPr>
              <a:lnSpc>
                <a:spcPct val="150000"/>
              </a:lnSpc>
            </a:pPr>
            <a:endParaRPr lang="en-US" altLang="zh-CN" sz="2000" dirty="0">
              <a:sym typeface="+mn-ea"/>
            </a:endParaRPr>
          </a:p>
          <a:p>
            <a:pPr>
              <a:lnSpc>
                <a:spcPct val="150000"/>
              </a:lnSpc>
            </a:pPr>
            <a:endParaRPr lang="en-US" altLang="zh-CN" sz="2000" dirty="0">
              <a:sym typeface="+mn-ea"/>
            </a:endParaRPr>
          </a:p>
          <a:p>
            <a:pPr>
              <a:lnSpc>
                <a:spcPct val="150000"/>
              </a:lnSpc>
            </a:pPr>
            <a:endParaRPr lang="en-US" altLang="zh-CN" sz="2000" dirty="0">
              <a:sym typeface="+mn-ea"/>
            </a:endParaRPr>
          </a:p>
          <a:p>
            <a:pPr>
              <a:lnSpc>
                <a:spcPct val="150000"/>
              </a:lnSpc>
            </a:pPr>
            <a:r>
              <a:rPr lang="en-US" altLang="zh-CN" sz="2000" dirty="0">
                <a:sym typeface="+mn-ea"/>
              </a:rPr>
              <a:t>Step3</a:t>
            </a:r>
            <a:r>
              <a:rPr lang="zh-CN" altLang="en-US" sz="2000" dirty="0">
                <a:sym typeface="+mn-ea"/>
              </a:rPr>
              <a:t>：此时将</a:t>
            </a:r>
            <a:r>
              <a:rPr lang="en-US" altLang="zh-CN" sz="2000" dirty="0">
                <a:sym typeface="+mn-ea"/>
              </a:rPr>
              <a:t>database</a:t>
            </a:r>
            <a:r>
              <a:rPr lang="zh-CN" altLang="en-US" sz="2000" dirty="0">
                <a:sym typeface="+mn-ea"/>
              </a:rPr>
              <a:t>管理界面上的数据”</a:t>
            </a:r>
            <a:r>
              <a:rPr lang="en-US" altLang="zh-CN" sz="2000" dirty="0">
                <a:sym typeface="+mn-ea"/>
              </a:rPr>
              <a:t>Roll back</a:t>
            </a:r>
            <a:r>
              <a:rPr lang="zh-CN" altLang="en-US" sz="2000" dirty="0">
                <a:sym typeface="+mn-ea"/>
              </a:rPr>
              <a:t>”，将事务</a:t>
            </a:r>
            <a:r>
              <a:rPr lang="en-US" altLang="zh-CN" sz="2000" dirty="0">
                <a:sym typeface="+mn-ea"/>
              </a:rPr>
              <a:t>A</a:t>
            </a:r>
            <a:r>
              <a:rPr lang="zh-CN" altLang="en-US" sz="2000" dirty="0">
                <a:sym typeface="+mn-ea"/>
              </a:rPr>
              <a:t>回滚。</a:t>
            </a:r>
            <a:endParaRPr lang="zh-CN" altLang="en-US" sz="2000" dirty="0">
              <a:sym typeface="+mn-ea"/>
            </a:endParaRPr>
          </a:p>
        </p:txBody>
      </p:sp>
      <p:sp>
        <p:nvSpPr>
          <p:cNvPr id="12"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2" name="图片 1"/>
          <p:cNvPicPr>
            <a:picLocks noChangeAspect="1"/>
          </p:cNvPicPr>
          <p:nvPr/>
        </p:nvPicPr>
        <p:blipFill>
          <a:blip r:embed="rId1"/>
          <a:stretch>
            <a:fillRect/>
          </a:stretch>
        </p:blipFill>
        <p:spPr>
          <a:xfrm>
            <a:off x="2599690" y="2339340"/>
            <a:ext cx="5016500" cy="2235200"/>
          </a:xfrm>
          <a:prstGeom prst="rect">
            <a:avLst/>
          </a:prstGeom>
        </p:spPr>
      </p:pic>
      <p:sp>
        <p:nvSpPr>
          <p:cNvPr id="3" name="文本框 2"/>
          <p:cNvSpPr txBox="1"/>
          <p:nvPr/>
        </p:nvSpPr>
        <p:spPr>
          <a:xfrm>
            <a:off x="6172200" y="3810635"/>
            <a:ext cx="5656580" cy="368300"/>
          </a:xfrm>
          <a:prstGeom prst="rect">
            <a:avLst/>
          </a:prstGeom>
          <a:noFill/>
        </p:spPr>
        <p:txBody>
          <a:bodyPr wrap="none" rtlCol="0">
            <a:spAutoFit/>
          </a:bodyPr>
          <a:p>
            <a:r>
              <a:rPr lang="zh-CN" altLang="en-US">
                <a:solidFill>
                  <a:srgbClr val="FF0000"/>
                </a:solidFill>
              </a:rPr>
              <a:t>可以读取到</a:t>
            </a:r>
            <a:r>
              <a:rPr lang="zh-CN" altLang="en-US"/>
              <a:t> 通过管理界面修改但未提交的</a:t>
            </a:r>
            <a:r>
              <a:rPr lang="en-US" altLang="zh-CN"/>
              <a:t>AAA</a:t>
            </a:r>
            <a:r>
              <a:rPr lang="zh-CN" altLang="en-US"/>
              <a:t>数据</a:t>
            </a:r>
            <a:r>
              <a:rPr lang="en-US" altLang="zh-CN"/>
              <a:t>500</a:t>
            </a:r>
            <a:endParaRPr lang="en-US" altLang="zh-CN"/>
          </a:p>
        </p:txBody>
      </p:sp>
      <p:pic>
        <p:nvPicPr>
          <p:cNvPr id="5" name="图片 4"/>
          <p:cNvPicPr>
            <a:picLocks noChangeAspect="1"/>
          </p:cNvPicPr>
          <p:nvPr/>
        </p:nvPicPr>
        <p:blipFill>
          <a:blip r:embed="rId2"/>
          <a:stretch>
            <a:fillRect/>
          </a:stretch>
        </p:blipFill>
        <p:spPr>
          <a:xfrm>
            <a:off x="2177415" y="5100320"/>
            <a:ext cx="6292215" cy="1631315"/>
          </a:xfrm>
          <a:prstGeom prst="rect">
            <a:avLst/>
          </a:prstGeom>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475354" y="1315716"/>
            <a:ext cx="11241348" cy="2861310"/>
          </a:xfrm>
          <a:prstGeom prst="rect">
            <a:avLst/>
          </a:prstGeom>
          <a:noFill/>
        </p:spPr>
        <p:txBody>
          <a:bodyPr wrap="square" rtlCol="0">
            <a:spAutoFit/>
          </a:bodyPr>
          <a:lstStyle/>
          <a:p>
            <a:pPr>
              <a:lnSpc>
                <a:spcPct val="150000"/>
              </a:lnSpc>
            </a:pPr>
            <a:r>
              <a:rPr lang="zh-CN" altLang="en-US" sz="2000" dirty="0"/>
              <a:t>实验</a:t>
            </a:r>
            <a:r>
              <a:rPr lang="en-US" altLang="zh-CN" sz="2000" dirty="0"/>
              <a:t>3</a:t>
            </a:r>
            <a:r>
              <a:rPr lang="zh-CN" altLang="en-US" sz="2000" dirty="0"/>
              <a:t>：代码和实验</a:t>
            </a:r>
            <a:r>
              <a:rPr lang="en-US" altLang="zh-CN" sz="2000" dirty="0"/>
              <a:t>2</a:t>
            </a:r>
            <a:r>
              <a:rPr lang="zh-CN" altLang="en-US" sz="2000" dirty="0"/>
              <a:t>一致，设置隔离级别为</a:t>
            </a:r>
            <a:r>
              <a:rPr lang="en-US" altLang="zh-CN" sz="2000" dirty="0"/>
              <a:t>READ_UNCOMMITTED</a:t>
            </a:r>
            <a:r>
              <a:rPr lang="zh-CN" altLang="en-US" sz="2000" dirty="0"/>
              <a:t>。</a:t>
            </a:r>
            <a:endParaRPr lang="en-US" altLang="zh-CN" sz="2000" dirty="0"/>
          </a:p>
          <a:p>
            <a:pPr>
              <a:lnSpc>
                <a:spcPct val="150000"/>
              </a:lnSpc>
            </a:pPr>
            <a:r>
              <a:rPr lang="en-US" altLang="zh-CN" sz="2000" dirty="0"/>
              <a:t>Step4</a:t>
            </a:r>
            <a:r>
              <a:rPr lang="zh-CN" altLang="en-US" sz="2000" dirty="0"/>
              <a:t>：</a:t>
            </a:r>
            <a:r>
              <a:rPr lang="zh-CN" altLang="en-US" sz="2000" dirty="0">
                <a:sym typeface="+mn-ea"/>
              </a:rPr>
              <a:t>程序输出和数据库数据如下</a:t>
            </a:r>
            <a:endParaRPr lang="en-US" altLang="zh-CN" sz="2000" dirty="0">
              <a:sym typeface="+mn-ea"/>
            </a:endParaRPr>
          </a:p>
          <a:p>
            <a:pPr>
              <a:lnSpc>
                <a:spcPct val="150000"/>
              </a:lnSpc>
            </a:pPr>
            <a:endParaRPr lang="en-US" altLang="zh-CN" sz="2000" dirty="0">
              <a:sym typeface="+mn-ea"/>
            </a:endParaRPr>
          </a:p>
          <a:p>
            <a:pPr>
              <a:lnSpc>
                <a:spcPct val="150000"/>
              </a:lnSpc>
            </a:pPr>
            <a:endParaRPr lang="en-US" altLang="zh-CN" sz="2000" dirty="0">
              <a:sym typeface="+mn-ea"/>
            </a:endParaRPr>
          </a:p>
          <a:p>
            <a:pPr>
              <a:lnSpc>
                <a:spcPct val="150000"/>
              </a:lnSpc>
            </a:pPr>
            <a:endParaRPr lang="en-US" altLang="zh-CN" sz="2000" dirty="0">
              <a:sym typeface="+mn-ea"/>
            </a:endParaRPr>
          </a:p>
          <a:p>
            <a:pPr>
              <a:lnSpc>
                <a:spcPct val="150000"/>
              </a:lnSpc>
            </a:pPr>
            <a:endParaRPr lang="zh-CN" altLang="en-US" sz="2000" dirty="0">
              <a:sym typeface="+mn-ea"/>
            </a:endParaRPr>
          </a:p>
        </p:txBody>
      </p:sp>
      <p:sp>
        <p:nvSpPr>
          <p:cNvPr id="12"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6" name="图片 5"/>
          <p:cNvPicPr>
            <a:picLocks noChangeAspect="1"/>
          </p:cNvPicPr>
          <p:nvPr/>
        </p:nvPicPr>
        <p:blipFill>
          <a:blip r:embed="rId1"/>
          <a:stretch>
            <a:fillRect/>
          </a:stretch>
        </p:blipFill>
        <p:spPr>
          <a:xfrm>
            <a:off x="2553335" y="2461895"/>
            <a:ext cx="5638800" cy="1295400"/>
          </a:xfrm>
          <a:prstGeom prst="rect">
            <a:avLst/>
          </a:prstGeom>
        </p:spPr>
      </p:pic>
      <p:pic>
        <p:nvPicPr>
          <p:cNvPr id="7" name="图片 6"/>
          <p:cNvPicPr>
            <a:picLocks noChangeAspect="1"/>
          </p:cNvPicPr>
          <p:nvPr/>
        </p:nvPicPr>
        <p:blipFill>
          <a:blip r:embed="rId2"/>
          <a:stretch>
            <a:fillRect/>
          </a:stretch>
        </p:blipFill>
        <p:spPr>
          <a:xfrm>
            <a:off x="3602990" y="3843655"/>
            <a:ext cx="3873500" cy="2095500"/>
          </a:xfrm>
          <a:prstGeom prst="rect">
            <a:avLst/>
          </a:prstGeom>
        </p:spPr>
      </p:pic>
      <p:sp>
        <p:nvSpPr>
          <p:cNvPr id="8" name="文本框 7"/>
          <p:cNvSpPr txBox="1"/>
          <p:nvPr/>
        </p:nvSpPr>
        <p:spPr>
          <a:xfrm>
            <a:off x="1122680" y="6165850"/>
            <a:ext cx="7971790" cy="368300"/>
          </a:xfrm>
          <a:prstGeom prst="rect">
            <a:avLst/>
          </a:prstGeom>
          <a:noFill/>
        </p:spPr>
        <p:txBody>
          <a:bodyPr wrap="none" rtlCol="0" anchor="t">
            <a:spAutoFit/>
          </a:bodyPr>
          <a:p>
            <a:r>
              <a:rPr lang="zh-CN" altLang="en-US" dirty="0">
                <a:sym typeface="+mn-ea"/>
              </a:rPr>
              <a:t>解释：出现了</a:t>
            </a:r>
            <a:r>
              <a:rPr lang="zh-CN" altLang="en-US" dirty="0">
                <a:solidFill>
                  <a:srgbClr val="FF0000"/>
                </a:solidFill>
                <a:sym typeface="+mn-ea"/>
              </a:rPr>
              <a:t>“脏读“</a:t>
            </a:r>
            <a:r>
              <a:rPr lang="zh-CN" altLang="en-US" dirty="0">
                <a:sym typeface="+mn-ea"/>
              </a:rPr>
              <a:t>问题，即读到了未提交可能会回滚的数据，导致了不一致</a:t>
            </a:r>
            <a:endParaRPr lang="zh-CN" altLang="en-US"/>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4" name="文本框 3"/>
          <p:cNvSpPr txBox="1"/>
          <p:nvPr/>
        </p:nvSpPr>
        <p:spPr>
          <a:xfrm>
            <a:off x="436619" y="1246501"/>
            <a:ext cx="11241348" cy="4246245"/>
          </a:xfrm>
          <a:prstGeom prst="rect">
            <a:avLst/>
          </a:prstGeom>
          <a:noFill/>
        </p:spPr>
        <p:txBody>
          <a:bodyPr wrap="square" rtlCol="0">
            <a:spAutoFit/>
          </a:bodyPr>
          <a:lstStyle/>
          <a:p>
            <a:pPr>
              <a:lnSpc>
                <a:spcPct val="150000"/>
              </a:lnSpc>
            </a:pPr>
            <a:r>
              <a:rPr lang="zh-CN" altLang="en-US" sz="2000" dirty="0"/>
              <a:t>实验</a:t>
            </a:r>
            <a:r>
              <a:rPr lang="en-US" altLang="zh-CN" sz="2000" dirty="0"/>
              <a:t>4</a:t>
            </a:r>
            <a:r>
              <a:rPr lang="zh-CN" altLang="en-US" sz="2000" dirty="0"/>
              <a:t>：设置隔离级别为</a:t>
            </a:r>
            <a:r>
              <a:rPr lang="en-US" altLang="zh-CN" sz="2000" dirty="0"/>
              <a:t>READ_COMMITTED</a:t>
            </a:r>
            <a:r>
              <a:rPr lang="zh-CN" altLang="en-US" sz="2000" dirty="0"/>
              <a:t>。</a:t>
            </a:r>
            <a:endParaRPr lang="en-US" altLang="zh-CN" sz="2000" dirty="0"/>
          </a:p>
          <a:p>
            <a:pPr>
              <a:lnSpc>
                <a:spcPct val="150000"/>
              </a:lnSpc>
            </a:pPr>
            <a:r>
              <a:rPr lang="en-US" altLang="zh-CN" sz="2000" dirty="0"/>
              <a:t>Step1</a:t>
            </a:r>
            <a:r>
              <a:rPr lang="zh-CN" altLang="en-US" sz="2000" dirty="0"/>
              <a:t>：</a:t>
            </a:r>
            <a:r>
              <a:rPr lang="zh-CN" altLang="en-US" sz="2000" dirty="0">
                <a:solidFill>
                  <a:srgbClr val="FF0000"/>
                </a:solidFill>
                <a:sym typeface="+mn-ea"/>
              </a:rPr>
              <a:t>启动事务</a:t>
            </a:r>
            <a:r>
              <a:rPr lang="en-US" altLang="zh-CN" sz="2000" dirty="0">
                <a:solidFill>
                  <a:srgbClr val="FF0000"/>
                </a:solidFill>
                <a:sym typeface="+mn-ea"/>
              </a:rPr>
              <a:t>A</a:t>
            </a:r>
            <a:r>
              <a:rPr lang="zh-CN" altLang="en-US" sz="2000" dirty="0">
                <a:solidFill>
                  <a:srgbClr val="FF0000"/>
                </a:solidFill>
                <a:sym typeface="+mn-ea"/>
              </a:rPr>
              <a:t>但</a:t>
            </a:r>
            <a:r>
              <a:rPr lang="zh-CN" altLang="en-US" sz="2000" dirty="0">
                <a:solidFill>
                  <a:srgbClr val="FF0000"/>
                </a:solidFill>
                <a:sym typeface="+mn-ea"/>
              </a:rPr>
              <a:t>暂不</a:t>
            </a:r>
            <a:r>
              <a:rPr lang="en-US" altLang="zh-CN" sz="2000" dirty="0">
                <a:solidFill>
                  <a:srgbClr val="FF0000"/>
                </a:solidFill>
                <a:sym typeface="+mn-ea"/>
              </a:rPr>
              <a:t>commit</a:t>
            </a:r>
            <a:r>
              <a:rPr lang="zh-CN" altLang="en-US" sz="2000" dirty="0">
                <a:sym typeface="+mn-ea"/>
              </a:rPr>
              <a:t>，在</a:t>
            </a:r>
            <a:r>
              <a:rPr lang="en-US" altLang="zh-CN" sz="2000" dirty="0">
                <a:sym typeface="+mn-ea"/>
              </a:rPr>
              <a:t>IDEA Databases</a:t>
            </a:r>
            <a:r>
              <a:rPr lang="zh-CN" altLang="en-US" sz="2000" dirty="0">
                <a:sym typeface="+mn-ea"/>
              </a:rPr>
              <a:t>中设置事务模式为手动，然后修改数据，但不</a:t>
            </a:r>
            <a:r>
              <a:rPr lang="en-US" altLang="zh-CN" sz="2000" dirty="0">
                <a:sym typeface="+mn-ea"/>
              </a:rPr>
              <a:t>commit</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p:txBody>
      </p:sp>
      <p:pic>
        <p:nvPicPr>
          <p:cNvPr id="2" name="图片 1"/>
          <p:cNvPicPr>
            <a:picLocks noChangeAspect="1"/>
          </p:cNvPicPr>
          <p:nvPr/>
        </p:nvPicPr>
        <p:blipFill>
          <a:blip r:embed="rId1"/>
          <a:stretch>
            <a:fillRect/>
          </a:stretch>
        </p:blipFill>
        <p:spPr>
          <a:xfrm>
            <a:off x="1044575" y="2649855"/>
            <a:ext cx="9182735" cy="1371600"/>
          </a:xfrm>
          <a:prstGeom prst="rect">
            <a:avLst/>
          </a:prstGeom>
        </p:spPr>
      </p:pic>
      <p:pic>
        <p:nvPicPr>
          <p:cNvPr id="14" name="图片 13"/>
          <p:cNvPicPr>
            <a:picLocks noChangeAspect="1"/>
          </p:cNvPicPr>
          <p:nvPr/>
        </p:nvPicPr>
        <p:blipFill>
          <a:blip r:embed="rId2"/>
          <a:stretch>
            <a:fillRect/>
          </a:stretch>
        </p:blipFill>
        <p:spPr>
          <a:xfrm>
            <a:off x="213360" y="4067175"/>
            <a:ext cx="6329045" cy="2937510"/>
          </a:xfrm>
          <a:prstGeom prst="rect">
            <a:avLst/>
          </a:prstGeom>
        </p:spPr>
      </p:pic>
      <p:pic>
        <p:nvPicPr>
          <p:cNvPr id="15" name="图片 14"/>
          <p:cNvPicPr>
            <a:picLocks noChangeAspect="1"/>
          </p:cNvPicPr>
          <p:nvPr/>
        </p:nvPicPr>
        <p:blipFill>
          <a:blip r:embed="rId3"/>
          <a:stretch>
            <a:fillRect/>
          </a:stretch>
        </p:blipFill>
        <p:spPr>
          <a:xfrm>
            <a:off x="6291580" y="4714875"/>
            <a:ext cx="5664835" cy="1642110"/>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941" y="3440388"/>
            <a:ext cx="4963323" cy="28387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99" y="3254158"/>
            <a:ext cx="6187967" cy="318536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168275" y="1272146"/>
            <a:ext cx="10782301" cy="1938992"/>
          </a:xfrm>
          <a:prstGeom prst="rect">
            <a:avLst/>
          </a:prstGeom>
        </p:spPr>
        <p:txBody>
          <a:bodyPr wrap="square">
            <a:spAutoFit/>
          </a:bodyPr>
          <a:p>
            <a:pPr lvl="1">
              <a:lnSpc>
                <a:spcPct val="150000"/>
              </a:lnSpc>
            </a:pPr>
            <a:r>
              <a:rPr lang="zh-CN" altLang="en-US" sz="2000" b="1" dirty="0"/>
              <a:t>程序 </a:t>
            </a:r>
            <a:r>
              <a:rPr lang="en-US" altLang="zh-CN" sz="2000" b="1" dirty="0"/>
              <a:t>= </a:t>
            </a:r>
            <a:r>
              <a:rPr lang="zh-CN" altLang="en-US" sz="2000" b="1" dirty="0"/>
              <a:t>数据结构 </a:t>
            </a:r>
            <a:r>
              <a:rPr lang="en-US" altLang="zh-CN" sz="2000" b="1" dirty="0"/>
              <a:t>+ </a:t>
            </a:r>
            <a:r>
              <a:rPr lang="zh-CN" altLang="en-US" sz="2000" b="1" dirty="0"/>
              <a:t>算法；       应用系统 </a:t>
            </a:r>
            <a:r>
              <a:rPr lang="en-US" altLang="zh-CN" sz="2000" b="1" dirty="0"/>
              <a:t>= </a:t>
            </a:r>
            <a:r>
              <a:rPr lang="zh-CN" altLang="en-US" sz="2000" b="1" dirty="0"/>
              <a:t>数据模型 </a:t>
            </a:r>
            <a:r>
              <a:rPr lang="en-US" altLang="zh-CN" sz="2000" b="1" dirty="0"/>
              <a:t>+ </a:t>
            </a:r>
            <a:r>
              <a:rPr lang="zh-CN" altLang="en-US" sz="2000" b="1" dirty="0"/>
              <a:t>业务逻辑</a:t>
            </a:r>
            <a:endParaRPr lang="en-US" altLang="zh-CN" sz="2000" b="1" dirty="0"/>
          </a:p>
          <a:p>
            <a:pPr lvl="1">
              <a:lnSpc>
                <a:spcPct val="150000"/>
              </a:lnSpc>
            </a:pPr>
            <a:r>
              <a:rPr lang="en-US" altLang="zh-CN" sz="2000" dirty="0"/>
              <a:t>ORM</a:t>
            </a:r>
            <a:r>
              <a:rPr lang="zh-CN" altLang="en-US" sz="2000" dirty="0"/>
              <a:t>（</a:t>
            </a:r>
            <a:r>
              <a:rPr lang="en-US" altLang="zh-CN" sz="2000" dirty="0">
                <a:solidFill>
                  <a:srgbClr val="FF0000"/>
                </a:solidFill>
              </a:rPr>
              <a:t>O</a:t>
            </a:r>
            <a:r>
              <a:rPr lang="en-US" altLang="zh-CN" sz="2000" dirty="0"/>
              <a:t>bject </a:t>
            </a:r>
            <a:r>
              <a:rPr lang="en-US" altLang="zh-CN" sz="2000" dirty="0">
                <a:solidFill>
                  <a:srgbClr val="FF0000"/>
                </a:solidFill>
              </a:rPr>
              <a:t>R</a:t>
            </a:r>
            <a:r>
              <a:rPr lang="en-US" altLang="zh-CN" sz="2000" dirty="0"/>
              <a:t>elational </a:t>
            </a:r>
            <a:r>
              <a:rPr lang="en-US" altLang="zh-CN" sz="2000" dirty="0">
                <a:solidFill>
                  <a:srgbClr val="FF0000"/>
                </a:solidFill>
              </a:rPr>
              <a:t>M</a:t>
            </a:r>
            <a:r>
              <a:rPr lang="en-US" altLang="zh-CN" sz="2000" dirty="0"/>
              <a:t>apping</a:t>
            </a:r>
            <a:r>
              <a:rPr lang="zh-CN" altLang="en-US" sz="2000" dirty="0"/>
              <a:t>），对象关系映射，是一种为了解决面向对象与关系数据库存在的互不匹配的现象的技术。</a:t>
            </a:r>
            <a:endParaRPr lang="en-US" altLang="zh-CN" sz="2000" dirty="0"/>
          </a:p>
          <a:p>
            <a:pPr lvl="1">
              <a:lnSpc>
                <a:spcPct val="150000"/>
              </a:lnSpc>
            </a:pPr>
            <a:r>
              <a:rPr lang="en-US" altLang="zh-CN" sz="2000" dirty="0"/>
              <a:t>ORM</a:t>
            </a:r>
            <a:r>
              <a:rPr lang="zh-CN" altLang="en-US" sz="2000" dirty="0"/>
              <a:t>可以将程序中的对象自动持久化到关系数据库中。</a:t>
            </a:r>
            <a:endParaRPr lang="en-US" altLang="zh-CN" sz="2000" dirty="0"/>
          </a:p>
        </p:txBody>
      </p:sp>
      <p:sp>
        <p:nvSpPr>
          <p:cNvPr id="4"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4" name="文本框 3"/>
          <p:cNvSpPr txBox="1"/>
          <p:nvPr/>
        </p:nvSpPr>
        <p:spPr>
          <a:xfrm>
            <a:off x="475354" y="1278251"/>
            <a:ext cx="11241348" cy="5169535"/>
          </a:xfrm>
          <a:prstGeom prst="rect">
            <a:avLst/>
          </a:prstGeom>
          <a:noFill/>
        </p:spPr>
        <p:txBody>
          <a:bodyPr wrap="square" rtlCol="0">
            <a:spAutoFit/>
          </a:bodyPr>
          <a:lstStyle/>
          <a:p>
            <a:pPr>
              <a:lnSpc>
                <a:spcPct val="150000"/>
              </a:lnSpc>
            </a:pPr>
            <a:r>
              <a:rPr lang="zh-CN" altLang="en-US" sz="2000" dirty="0"/>
              <a:t>实验</a:t>
            </a:r>
            <a:r>
              <a:rPr lang="en-US" altLang="zh-CN" sz="2000" dirty="0"/>
              <a:t>4</a:t>
            </a:r>
            <a:r>
              <a:rPr lang="zh-CN" altLang="en-US" sz="2000" dirty="0"/>
              <a:t>：设置隔离级别为</a:t>
            </a:r>
            <a:r>
              <a:rPr lang="en-US" altLang="zh-CN" sz="2000" dirty="0"/>
              <a:t>READ_COMMITTED</a:t>
            </a:r>
            <a:r>
              <a:rPr lang="zh-CN" altLang="en-US" sz="2000" dirty="0"/>
              <a:t>。</a:t>
            </a:r>
            <a:endParaRPr lang="en-US" altLang="zh-CN" sz="2000" dirty="0"/>
          </a:p>
          <a:p>
            <a:pPr>
              <a:lnSpc>
                <a:spcPct val="150000"/>
              </a:lnSpc>
            </a:pPr>
            <a:r>
              <a:rPr lang="en-US" altLang="zh-CN" sz="2000" dirty="0">
                <a:sym typeface="+mn-ea"/>
              </a:rPr>
              <a:t>Step2</a:t>
            </a:r>
            <a:r>
              <a:rPr lang="zh-CN" altLang="en-US" sz="2000" dirty="0">
                <a:sym typeface="+mn-ea"/>
              </a:rPr>
              <a:t>：</a:t>
            </a:r>
            <a:r>
              <a:rPr lang="zh-CN" altLang="en-US" sz="2000" dirty="0">
                <a:solidFill>
                  <a:srgbClr val="FF0000"/>
                </a:solidFill>
                <a:sym typeface="+mn-ea"/>
              </a:rPr>
              <a:t>启动事务</a:t>
            </a:r>
            <a:r>
              <a:rPr lang="en-US" altLang="zh-CN" sz="2000" dirty="0">
                <a:solidFill>
                  <a:srgbClr val="FF0000"/>
                </a:solidFill>
                <a:sym typeface="+mn-ea"/>
              </a:rPr>
              <a:t>B</a:t>
            </a:r>
            <a:r>
              <a:rPr lang="zh-CN" altLang="en-US" sz="2000" dirty="0">
                <a:solidFill>
                  <a:srgbClr val="FF0000"/>
                </a:solidFill>
                <a:sym typeface="+mn-ea"/>
              </a:rPr>
              <a:t>，</a:t>
            </a:r>
            <a:r>
              <a:rPr lang="zh-CN" altLang="en-US" sz="2000" dirty="0">
                <a:sym typeface="+mn-ea"/>
              </a:rPr>
              <a:t>http://127.0.0.1:8080/trans?amount=50调用转账接口转账</a:t>
            </a:r>
            <a:r>
              <a:rPr lang="en-US" altLang="zh-CN" sz="2000" dirty="0">
                <a:sym typeface="+mn-ea"/>
              </a:rPr>
              <a:t>50</a:t>
            </a:r>
            <a:r>
              <a:rPr lang="zh-CN" altLang="en-US" sz="2000" dirty="0"/>
              <a:t>：</a:t>
            </a:r>
            <a:endParaRPr lang="zh-CN" altLang="en-US" sz="2000" dirty="0"/>
          </a:p>
          <a:p>
            <a:pPr>
              <a:lnSpc>
                <a:spcPct val="150000"/>
              </a:lnSpc>
            </a:pPr>
            <a:endParaRPr lang="zh-CN" altLang="en-US" sz="2000" dirty="0"/>
          </a:p>
          <a:p>
            <a:pPr>
              <a:lnSpc>
                <a:spcPct val="150000"/>
              </a:lnSpc>
            </a:pPr>
            <a:endParaRPr lang="zh-CN" altLang="en-US" sz="2000" dirty="0"/>
          </a:p>
          <a:p>
            <a:pPr>
              <a:lnSpc>
                <a:spcPct val="150000"/>
              </a:lnSpc>
            </a:pPr>
            <a:endParaRPr lang="zh-CN" altLang="en-US" sz="2000" dirty="0"/>
          </a:p>
          <a:p>
            <a:pPr>
              <a:lnSpc>
                <a:spcPct val="150000"/>
              </a:lnSpc>
            </a:pPr>
            <a:r>
              <a:rPr lang="en-US" altLang="zh-CN" sz="2000" dirty="0">
                <a:sym typeface="+mn-ea"/>
              </a:rPr>
              <a:t>Step3</a:t>
            </a:r>
            <a:r>
              <a:rPr lang="zh-CN" altLang="en-US" sz="2000" dirty="0">
                <a:sym typeface="+mn-ea"/>
              </a:rPr>
              <a:t>：此时将</a:t>
            </a:r>
            <a:r>
              <a:rPr lang="en-US" altLang="zh-CN" sz="2000" dirty="0">
                <a:sym typeface="+mn-ea"/>
              </a:rPr>
              <a:t>database</a:t>
            </a:r>
            <a:r>
              <a:rPr lang="zh-CN" altLang="en-US" sz="2000" dirty="0">
                <a:sym typeface="+mn-ea"/>
              </a:rPr>
              <a:t>管理界面上的数据”</a:t>
            </a:r>
            <a:r>
              <a:rPr lang="en-US" altLang="zh-CN" sz="2000" dirty="0">
                <a:sym typeface="+mn-ea"/>
              </a:rPr>
              <a:t>Commit</a:t>
            </a:r>
            <a:r>
              <a:rPr lang="zh-CN" altLang="en-US" sz="2000" dirty="0">
                <a:sym typeface="+mn-ea"/>
              </a:rPr>
              <a:t>”</a:t>
            </a:r>
            <a:endParaRPr lang="zh-CN" altLang="en-US" sz="2000" dirty="0">
              <a:sym typeface="+mn-ea"/>
            </a:endParaRPr>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p:txBody>
      </p:sp>
      <p:pic>
        <p:nvPicPr>
          <p:cNvPr id="3" name="图片 2"/>
          <p:cNvPicPr>
            <a:picLocks noChangeAspect="1"/>
          </p:cNvPicPr>
          <p:nvPr/>
        </p:nvPicPr>
        <p:blipFill>
          <a:blip r:embed="rId1"/>
          <a:stretch>
            <a:fillRect/>
          </a:stretch>
        </p:blipFill>
        <p:spPr>
          <a:xfrm>
            <a:off x="3369310" y="2558415"/>
            <a:ext cx="3784600" cy="787400"/>
          </a:xfrm>
          <a:prstGeom prst="rect">
            <a:avLst/>
          </a:prstGeom>
        </p:spPr>
      </p:pic>
      <p:sp>
        <p:nvSpPr>
          <p:cNvPr id="5" name="文本框 4"/>
          <p:cNvSpPr txBox="1"/>
          <p:nvPr/>
        </p:nvSpPr>
        <p:spPr>
          <a:xfrm>
            <a:off x="6172200" y="3450590"/>
            <a:ext cx="5427980" cy="368300"/>
          </a:xfrm>
          <a:prstGeom prst="rect">
            <a:avLst/>
          </a:prstGeom>
          <a:noFill/>
        </p:spPr>
        <p:txBody>
          <a:bodyPr wrap="none" rtlCol="0">
            <a:spAutoFit/>
          </a:bodyPr>
          <a:p>
            <a:r>
              <a:rPr lang="zh-CN" altLang="en-US">
                <a:solidFill>
                  <a:srgbClr val="FF0000"/>
                </a:solidFill>
              </a:rPr>
              <a:t>未读取到</a:t>
            </a:r>
            <a:r>
              <a:rPr lang="zh-CN" altLang="en-US"/>
              <a:t> 通过管理界面修改但未提交的</a:t>
            </a:r>
            <a:r>
              <a:rPr lang="en-US" altLang="zh-CN"/>
              <a:t>AAA</a:t>
            </a:r>
            <a:r>
              <a:rPr lang="zh-CN" altLang="en-US"/>
              <a:t>数据</a:t>
            </a:r>
            <a:r>
              <a:rPr lang="en-US" altLang="zh-CN"/>
              <a:t>500</a:t>
            </a:r>
            <a:endParaRPr lang="en-US" altLang="zh-CN"/>
          </a:p>
        </p:txBody>
      </p:sp>
      <p:pic>
        <p:nvPicPr>
          <p:cNvPr id="6" name="图片 5"/>
          <p:cNvPicPr>
            <a:picLocks noChangeAspect="1"/>
          </p:cNvPicPr>
          <p:nvPr/>
        </p:nvPicPr>
        <p:blipFill>
          <a:blip r:embed="rId2"/>
          <a:stretch>
            <a:fillRect/>
          </a:stretch>
        </p:blipFill>
        <p:spPr>
          <a:xfrm>
            <a:off x="2887980" y="4504690"/>
            <a:ext cx="5803900" cy="1955800"/>
          </a:xfrm>
          <a:prstGeom prst="rect">
            <a:avLst/>
          </a:prstGeom>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475354" y="1267456"/>
            <a:ext cx="11241348" cy="2861310"/>
          </a:xfrm>
          <a:prstGeom prst="rect">
            <a:avLst/>
          </a:prstGeom>
          <a:noFill/>
        </p:spPr>
        <p:txBody>
          <a:bodyPr wrap="square" rtlCol="0">
            <a:spAutoFit/>
          </a:bodyPr>
          <a:lstStyle/>
          <a:p>
            <a:pPr>
              <a:lnSpc>
                <a:spcPct val="150000"/>
              </a:lnSpc>
            </a:pPr>
            <a:r>
              <a:rPr lang="zh-CN" altLang="en-US" sz="2000" dirty="0"/>
              <a:t>实验</a:t>
            </a:r>
            <a:r>
              <a:rPr lang="en-US" altLang="zh-CN" sz="2000" dirty="0"/>
              <a:t>4</a:t>
            </a:r>
            <a:r>
              <a:rPr lang="zh-CN" altLang="en-US" sz="2000" dirty="0"/>
              <a:t>：代码和实验</a:t>
            </a:r>
            <a:r>
              <a:rPr lang="en-US" altLang="zh-CN" sz="2000" dirty="0"/>
              <a:t>2</a:t>
            </a:r>
            <a:r>
              <a:rPr lang="zh-CN" altLang="en-US" sz="2000" dirty="0"/>
              <a:t>一致，设置隔离级别为</a:t>
            </a:r>
            <a:r>
              <a:rPr lang="en-US" altLang="zh-CN" sz="2000" dirty="0"/>
              <a:t>READ_COMMITTED</a:t>
            </a:r>
            <a:r>
              <a:rPr lang="zh-CN" altLang="en-US" sz="2000" dirty="0"/>
              <a:t>。</a:t>
            </a:r>
            <a:endParaRPr lang="en-US" altLang="zh-CN" sz="2000" dirty="0"/>
          </a:p>
          <a:p>
            <a:pPr>
              <a:lnSpc>
                <a:spcPct val="150000"/>
              </a:lnSpc>
            </a:pPr>
            <a:r>
              <a:rPr lang="en-US" altLang="zh-CN" sz="2000" dirty="0"/>
              <a:t>Step4</a:t>
            </a:r>
            <a:r>
              <a:rPr lang="zh-CN" altLang="en-US" sz="2000" dirty="0"/>
              <a:t>：</a:t>
            </a:r>
            <a:r>
              <a:rPr lang="zh-CN" altLang="en-US" sz="2000" dirty="0">
                <a:sym typeface="+mn-ea"/>
              </a:rPr>
              <a:t>程序输出和数据库数据如下</a:t>
            </a:r>
            <a:endParaRPr lang="en-US" altLang="zh-CN" sz="2000" dirty="0">
              <a:sym typeface="+mn-ea"/>
            </a:endParaRPr>
          </a:p>
          <a:p>
            <a:pPr>
              <a:lnSpc>
                <a:spcPct val="150000"/>
              </a:lnSpc>
            </a:pPr>
            <a:endParaRPr lang="en-US" altLang="zh-CN" sz="2000" dirty="0">
              <a:sym typeface="+mn-ea"/>
            </a:endParaRPr>
          </a:p>
          <a:p>
            <a:pPr>
              <a:lnSpc>
                <a:spcPct val="150000"/>
              </a:lnSpc>
            </a:pPr>
            <a:endParaRPr lang="en-US" altLang="zh-CN" sz="2000" dirty="0">
              <a:sym typeface="+mn-ea"/>
            </a:endParaRPr>
          </a:p>
          <a:p>
            <a:pPr>
              <a:lnSpc>
                <a:spcPct val="150000"/>
              </a:lnSpc>
            </a:pPr>
            <a:endParaRPr lang="en-US" altLang="zh-CN" sz="2000" dirty="0">
              <a:sym typeface="+mn-ea"/>
            </a:endParaRPr>
          </a:p>
          <a:p>
            <a:pPr>
              <a:lnSpc>
                <a:spcPct val="150000"/>
              </a:lnSpc>
            </a:pPr>
            <a:endParaRPr lang="zh-CN" altLang="en-US" sz="2000" dirty="0">
              <a:sym typeface="+mn-ea"/>
            </a:endParaRPr>
          </a:p>
        </p:txBody>
      </p:sp>
      <p:sp>
        <p:nvSpPr>
          <p:cNvPr id="12"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2" name="图片 1"/>
          <p:cNvPicPr>
            <a:picLocks noChangeAspect="1"/>
          </p:cNvPicPr>
          <p:nvPr/>
        </p:nvPicPr>
        <p:blipFill>
          <a:blip r:embed="rId1"/>
          <a:stretch>
            <a:fillRect/>
          </a:stretch>
        </p:blipFill>
        <p:spPr>
          <a:xfrm>
            <a:off x="2644140" y="2430780"/>
            <a:ext cx="5791200" cy="1270000"/>
          </a:xfrm>
          <a:prstGeom prst="rect">
            <a:avLst/>
          </a:prstGeom>
        </p:spPr>
      </p:pic>
      <p:pic>
        <p:nvPicPr>
          <p:cNvPr id="3" name="图片 2"/>
          <p:cNvPicPr>
            <a:picLocks noChangeAspect="1"/>
          </p:cNvPicPr>
          <p:nvPr/>
        </p:nvPicPr>
        <p:blipFill>
          <a:blip r:embed="rId2"/>
          <a:stretch>
            <a:fillRect/>
          </a:stretch>
        </p:blipFill>
        <p:spPr>
          <a:xfrm>
            <a:off x="3752215" y="3862705"/>
            <a:ext cx="3797300" cy="1943100"/>
          </a:xfrm>
          <a:prstGeom prst="rect">
            <a:avLst/>
          </a:prstGeom>
        </p:spPr>
      </p:pic>
      <p:sp>
        <p:nvSpPr>
          <p:cNvPr id="5" name="文本框 4"/>
          <p:cNvSpPr txBox="1"/>
          <p:nvPr/>
        </p:nvSpPr>
        <p:spPr>
          <a:xfrm>
            <a:off x="1185545" y="5981065"/>
            <a:ext cx="9116695" cy="553085"/>
          </a:xfrm>
          <a:prstGeom prst="rect">
            <a:avLst/>
          </a:prstGeom>
          <a:noFill/>
        </p:spPr>
        <p:txBody>
          <a:bodyPr wrap="square" rtlCol="0">
            <a:spAutoFit/>
          </a:bodyPr>
          <a:p>
            <a:pPr>
              <a:lnSpc>
                <a:spcPct val="150000"/>
              </a:lnSpc>
            </a:pPr>
            <a:r>
              <a:rPr lang="zh-CN" altLang="en-US" sz="2000" dirty="0"/>
              <a:t>不一致的原因是：</a:t>
            </a:r>
            <a:r>
              <a:rPr lang="zh-CN" altLang="en-US" sz="2000" dirty="0">
                <a:solidFill>
                  <a:srgbClr val="FF0000"/>
                </a:solidFill>
              </a:rPr>
              <a:t>不能重复读取</a:t>
            </a:r>
            <a:r>
              <a:rPr lang="zh-CN" altLang="en-US" sz="2000" dirty="0"/>
              <a:t>，在事件执行过程中有些数据被外部改变。</a:t>
            </a:r>
            <a:endParaRPr lang="zh-CN" altLang="en-US" sz="2000"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4" name="文本框 3"/>
          <p:cNvSpPr txBox="1"/>
          <p:nvPr/>
        </p:nvSpPr>
        <p:spPr>
          <a:xfrm>
            <a:off x="475354" y="1306191"/>
            <a:ext cx="11241348" cy="4707890"/>
          </a:xfrm>
          <a:prstGeom prst="rect">
            <a:avLst/>
          </a:prstGeom>
          <a:noFill/>
        </p:spPr>
        <p:txBody>
          <a:bodyPr wrap="square" rtlCol="0">
            <a:spAutoFit/>
          </a:bodyPr>
          <a:lstStyle/>
          <a:p>
            <a:pPr>
              <a:lnSpc>
                <a:spcPct val="150000"/>
              </a:lnSpc>
            </a:pPr>
            <a:r>
              <a:rPr lang="zh-CN" altLang="en-US" sz="2000" dirty="0"/>
              <a:t>实验</a:t>
            </a:r>
            <a:r>
              <a:rPr lang="en-US" altLang="zh-CN" sz="2000" dirty="0"/>
              <a:t>5</a:t>
            </a:r>
            <a:r>
              <a:rPr lang="zh-CN" altLang="en-US" sz="2000" dirty="0"/>
              <a:t>：设置隔离级别为</a:t>
            </a:r>
            <a:r>
              <a:rPr lang="en-US" altLang="zh-CN" sz="2000" dirty="0">
                <a:sym typeface="+mn-ea"/>
              </a:rPr>
              <a:t>REPEATABLE_READ</a:t>
            </a:r>
            <a:r>
              <a:rPr lang="zh-CN" altLang="en-US" sz="2000" dirty="0"/>
              <a:t>。</a:t>
            </a:r>
            <a:endParaRPr lang="en-US" altLang="zh-CN" sz="2000" dirty="0"/>
          </a:p>
          <a:p>
            <a:pPr>
              <a:lnSpc>
                <a:spcPct val="150000"/>
              </a:lnSpc>
            </a:pPr>
            <a:r>
              <a:rPr lang="en-US" altLang="zh-CN" sz="2000" dirty="0"/>
              <a:t>Step1</a:t>
            </a:r>
            <a:r>
              <a:rPr lang="zh-CN" altLang="en-US" sz="2000" dirty="0"/>
              <a:t>：</a:t>
            </a:r>
            <a:r>
              <a:rPr lang="zh-CN" altLang="en-US" sz="2000" dirty="0">
                <a:solidFill>
                  <a:srgbClr val="FF0000"/>
                </a:solidFill>
                <a:sym typeface="+mn-ea"/>
              </a:rPr>
              <a:t>启动事务</a:t>
            </a:r>
            <a:r>
              <a:rPr lang="en-US" altLang="zh-CN" sz="2000" dirty="0">
                <a:solidFill>
                  <a:srgbClr val="FF0000"/>
                </a:solidFill>
                <a:sym typeface="+mn-ea"/>
              </a:rPr>
              <a:t>A</a:t>
            </a:r>
            <a:r>
              <a:rPr lang="zh-CN" altLang="en-US" sz="2000" dirty="0">
                <a:solidFill>
                  <a:srgbClr val="FF0000"/>
                </a:solidFill>
                <a:sym typeface="+mn-ea"/>
              </a:rPr>
              <a:t>但不</a:t>
            </a:r>
            <a:r>
              <a:rPr lang="en-US" altLang="zh-CN" sz="2000" dirty="0">
                <a:solidFill>
                  <a:srgbClr val="FF0000"/>
                </a:solidFill>
                <a:sym typeface="+mn-ea"/>
              </a:rPr>
              <a:t>commit</a:t>
            </a:r>
            <a:r>
              <a:rPr lang="zh-CN" altLang="en-US" sz="2000" dirty="0">
                <a:sym typeface="+mn-ea"/>
              </a:rPr>
              <a:t>，在</a:t>
            </a:r>
            <a:r>
              <a:rPr lang="en-US" altLang="zh-CN" sz="2000" dirty="0">
                <a:sym typeface="+mn-ea"/>
              </a:rPr>
              <a:t>IDEA Databases</a:t>
            </a:r>
            <a:r>
              <a:rPr lang="zh-CN" altLang="en-US" sz="2000" dirty="0">
                <a:sym typeface="+mn-ea"/>
              </a:rPr>
              <a:t>中设置事务模式为手动，然后修改数据，但不</a:t>
            </a:r>
            <a:r>
              <a:rPr lang="en-US" altLang="zh-CN" sz="2000" dirty="0">
                <a:sym typeface="+mn-ea"/>
              </a:rPr>
              <a:t>commit</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p:txBody>
      </p:sp>
      <p:pic>
        <p:nvPicPr>
          <p:cNvPr id="14" name="图片 13"/>
          <p:cNvPicPr>
            <a:picLocks noChangeAspect="1"/>
          </p:cNvPicPr>
          <p:nvPr/>
        </p:nvPicPr>
        <p:blipFill>
          <a:blip r:embed="rId1"/>
          <a:stretch>
            <a:fillRect/>
          </a:stretch>
        </p:blipFill>
        <p:spPr>
          <a:xfrm>
            <a:off x="207645" y="3730625"/>
            <a:ext cx="6329045" cy="2937510"/>
          </a:xfrm>
          <a:prstGeom prst="rect">
            <a:avLst/>
          </a:prstGeom>
        </p:spPr>
      </p:pic>
      <p:pic>
        <p:nvPicPr>
          <p:cNvPr id="15" name="图片 14"/>
          <p:cNvPicPr>
            <a:picLocks noChangeAspect="1"/>
          </p:cNvPicPr>
          <p:nvPr/>
        </p:nvPicPr>
        <p:blipFill>
          <a:blip r:embed="rId2"/>
          <a:stretch>
            <a:fillRect/>
          </a:stretch>
        </p:blipFill>
        <p:spPr>
          <a:xfrm>
            <a:off x="6291580" y="4702810"/>
            <a:ext cx="5664835" cy="1642110"/>
          </a:xfrm>
          <a:prstGeom prst="rect">
            <a:avLst/>
          </a:prstGeom>
        </p:spPr>
      </p:pic>
      <p:pic>
        <p:nvPicPr>
          <p:cNvPr id="3" name="图片 2"/>
          <p:cNvPicPr>
            <a:picLocks noChangeAspect="1"/>
          </p:cNvPicPr>
          <p:nvPr/>
        </p:nvPicPr>
        <p:blipFill>
          <a:blip r:embed="rId3"/>
          <a:stretch>
            <a:fillRect/>
          </a:stretch>
        </p:blipFill>
        <p:spPr>
          <a:xfrm>
            <a:off x="1714500" y="2384425"/>
            <a:ext cx="8763635" cy="1346200"/>
          </a:xfrm>
          <a:prstGeom prst="rect">
            <a:avLst/>
          </a:prstGeom>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4" name="文本框 3"/>
          <p:cNvSpPr txBox="1"/>
          <p:nvPr/>
        </p:nvSpPr>
        <p:spPr>
          <a:xfrm>
            <a:off x="475354" y="1290951"/>
            <a:ext cx="11241348" cy="5169535"/>
          </a:xfrm>
          <a:prstGeom prst="rect">
            <a:avLst/>
          </a:prstGeom>
          <a:noFill/>
        </p:spPr>
        <p:txBody>
          <a:bodyPr wrap="square" rtlCol="0">
            <a:spAutoFit/>
          </a:bodyPr>
          <a:lstStyle/>
          <a:p>
            <a:pPr>
              <a:lnSpc>
                <a:spcPct val="150000"/>
              </a:lnSpc>
            </a:pPr>
            <a:r>
              <a:rPr lang="zh-CN" altLang="en-US" sz="2000" dirty="0"/>
              <a:t>实验</a:t>
            </a:r>
            <a:r>
              <a:rPr lang="en-US" altLang="zh-CN" sz="2000" dirty="0"/>
              <a:t>5</a:t>
            </a:r>
            <a:r>
              <a:rPr lang="zh-CN" altLang="en-US" sz="2000" dirty="0"/>
              <a:t>：设置隔离级别为</a:t>
            </a:r>
            <a:r>
              <a:rPr lang="en-US" altLang="zh-CN" sz="2000" dirty="0">
                <a:sym typeface="+mn-ea"/>
              </a:rPr>
              <a:t>REPEATABLE_READ</a:t>
            </a:r>
            <a:r>
              <a:rPr lang="zh-CN" altLang="en-US" sz="2000" dirty="0"/>
              <a:t>。</a:t>
            </a:r>
            <a:endParaRPr lang="en-US" altLang="zh-CN" sz="2000" dirty="0"/>
          </a:p>
          <a:p>
            <a:pPr>
              <a:lnSpc>
                <a:spcPct val="150000"/>
              </a:lnSpc>
            </a:pPr>
            <a:r>
              <a:rPr lang="en-US" altLang="zh-CN" sz="2000" dirty="0">
                <a:sym typeface="+mn-ea"/>
              </a:rPr>
              <a:t>Step2</a:t>
            </a:r>
            <a:r>
              <a:rPr lang="zh-CN" altLang="en-US" sz="2000" dirty="0">
                <a:sym typeface="+mn-ea"/>
              </a:rPr>
              <a:t>：http://127.0.0.1:8080/trans?amount=50调用转账接口转账</a:t>
            </a:r>
            <a:r>
              <a:rPr lang="en-US" altLang="zh-CN" sz="2000" dirty="0">
                <a:sym typeface="+mn-ea"/>
              </a:rPr>
              <a:t>50</a:t>
            </a:r>
            <a:r>
              <a:rPr lang="zh-CN" altLang="en-US" sz="2000" dirty="0"/>
              <a:t>：</a:t>
            </a:r>
            <a:endParaRPr lang="zh-CN" altLang="en-US" sz="2000" dirty="0"/>
          </a:p>
          <a:p>
            <a:pPr>
              <a:lnSpc>
                <a:spcPct val="150000"/>
              </a:lnSpc>
            </a:pPr>
            <a:endParaRPr lang="zh-CN" altLang="en-US" sz="2000" dirty="0"/>
          </a:p>
          <a:p>
            <a:pPr>
              <a:lnSpc>
                <a:spcPct val="150000"/>
              </a:lnSpc>
            </a:pPr>
            <a:endParaRPr lang="zh-CN" altLang="en-US" sz="2000" dirty="0"/>
          </a:p>
          <a:p>
            <a:pPr>
              <a:lnSpc>
                <a:spcPct val="150000"/>
              </a:lnSpc>
            </a:pPr>
            <a:endParaRPr lang="zh-CN" altLang="en-US" sz="2000" dirty="0"/>
          </a:p>
          <a:p>
            <a:pPr>
              <a:lnSpc>
                <a:spcPct val="150000"/>
              </a:lnSpc>
            </a:pPr>
            <a:r>
              <a:rPr lang="en-US" altLang="zh-CN" sz="2000" dirty="0">
                <a:sym typeface="+mn-ea"/>
              </a:rPr>
              <a:t>Step3</a:t>
            </a:r>
            <a:r>
              <a:rPr lang="zh-CN" altLang="en-US" sz="2000" dirty="0">
                <a:sym typeface="+mn-ea"/>
              </a:rPr>
              <a:t>：此时将</a:t>
            </a:r>
            <a:r>
              <a:rPr lang="en-US" altLang="zh-CN" sz="2000" dirty="0">
                <a:sym typeface="+mn-ea"/>
              </a:rPr>
              <a:t>database</a:t>
            </a:r>
            <a:r>
              <a:rPr lang="zh-CN" altLang="en-US" sz="2000" dirty="0">
                <a:sym typeface="+mn-ea"/>
              </a:rPr>
              <a:t>管理界面上的数据”</a:t>
            </a:r>
            <a:r>
              <a:rPr lang="en-US" altLang="zh-CN" sz="2000" dirty="0">
                <a:sym typeface="+mn-ea"/>
              </a:rPr>
              <a:t>Commit</a:t>
            </a:r>
            <a:r>
              <a:rPr lang="zh-CN" altLang="en-US" sz="2000" dirty="0">
                <a:sym typeface="+mn-ea"/>
              </a:rPr>
              <a:t>”</a:t>
            </a:r>
            <a:endParaRPr lang="zh-CN" altLang="en-US" sz="2000" dirty="0">
              <a:sym typeface="+mn-ea"/>
            </a:endParaRPr>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p:txBody>
      </p:sp>
      <p:pic>
        <p:nvPicPr>
          <p:cNvPr id="3" name="图片 2"/>
          <p:cNvPicPr>
            <a:picLocks noChangeAspect="1"/>
          </p:cNvPicPr>
          <p:nvPr/>
        </p:nvPicPr>
        <p:blipFill>
          <a:blip r:embed="rId1"/>
          <a:stretch>
            <a:fillRect/>
          </a:stretch>
        </p:blipFill>
        <p:spPr>
          <a:xfrm>
            <a:off x="3369310" y="2558415"/>
            <a:ext cx="3784600" cy="787400"/>
          </a:xfrm>
          <a:prstGeom prst="rect">
            <a:avLst/>
          </a:prstGeom>
        </p:spPr>
      </p:pic>
      <p:sp>
        <p:nvSpPr>
          <p:cNvPr id="5" name="文本框 4"/>
          <p:cNvSpPr txBox="1"/>
          <p:nvPr/>
        </p:nvSpPr>
        <p:spPr>
          <a:xfrm>
            <a:off x="6172200" y="3450590"/>
            <a:ext cx="5427980" cy="368300"/>
          </a:xfrm>
          <a:prstGeom prst="rect">
            <a:avLst/>
          </a:prstGeom>
          <a:noFill/>
        </p:spPr>
        <p:txBody>
          <a:bodyPr wrap="none" rtlCol="0">
            <a:spAutoFit/>
          </a:bodyPr>
          <a:p>
            <a:r>
              <a:rPr lang="zh-CN" altLang="en-US">
                <a:solidFill>
                  <a:srgbClr val="FF0000"/>
                </a:solidFill>
              </a:rPr>
              <a:t>未读取到</a:t>
            </a:r>
            <a:r>
              <a:rPr lang="zh-CN" altLang="en-US"/>
              <a:t> 通过管理界面修改但未提交的</a:t>
            </a:r>
            <a:r>
              <a:rPr lang="en-US" altLang="zh-CN"/>
              <a:t>AAA</a:t>
            </a:r>
            <a:r>
              <a:rPr lang="zh-CN" altLang="en-US"/>
              <a:t>数据</a:t>
            </a:r>
            <a:r>
              <a:rPr lang="en-US" altLang="zh-CN"/>
              <a:t>500</a:t>
            </a:r>
            <a:endParaRPr lang="en-US" altLang="zh-CN"/>
          </a:p>
        </p:txBody>
      </p:sp>
      <p:pic>
        <p:nvPicPr>
          <p:cNvPr id="6" name="图片 5"/>
          <p:cNvPicPr>
            <a:picLocks noChangeAspect="1"/>
          </p:cNvPicPr>
          <p:nvPr/>
        </p:nvPicPr>
        <p:blipFill>
          <a:blip r:embed="rId2"/>
          <a:stretch>
            <a:fillRect/>
          </a:stretch>
        </p:blipFill>
        <p:spPr>
          <a:xfrm>
            <a:off x="2887980" y="4504690"/>
            <a:ext cx="5803900" cy="1955800"/>
          </a:xfrm>
          <a:prstGeom prst="rect">
            <a:avLst/>
          </a:prstGeom>
        </p:spPr>
      </p:pic>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475354" y="1257296"/>
            <a:ext cx="11241348" cy="2861310"/>
          </a:xfrm>
          <a:prstGeom prst="rect">
            <a:avLst/>
          </a:prstGeom>
          <a:noFill/>
        </p:spPr>
        <p:txBody>
          <a:bodyPr wrap="square" rtlCol="0">
            <a:spAutoFit/>
          </a:bodyPr>
          <a:lstStyle/>
          <a:p>
            <a:pPr>
              <a:lnSpc>
                <a:spcPct val="150000"/>
              </a:lnSpc>
            </a:pPr>
            <a:r>
              <a:rPr lang="zh-CN" altLang="en-US" sz="2000" dirty="0"/>
              <a:t>实验</a:t>
            </a:r>
            <a:r>
              <a:rPr lang="en-US" altLang="zh-CN" sz="2000" dirty="0"/>
              <a:t>5</a:t>
            </a:r>
            <a:r>
              <a:rPr lang="zh-CN" altLang="en-US" sz="2000" dirty="0"/>
              <a:t>：代码和实验</a:t>
            </a:r>
            <a:r>
              <a:rPr lang="en-US" altLang="zh-CN" sz="2000" dirty="0"/>
              <a:t>2</a:t>
            </a:r>
            <a:r>
              <a:rPr lang="zh-CN" altLang="en-US" sz="2000" dirty="0"/>
              <a:t>一致，设置隔离级别为</a:t>
            </a:r>
            <a:r>
              <a:rPr lang="en-US" altLang="zh-CN" sz="2000" dirty="0">
                <a:sym typeface="+mn-ea"/>
              </a:rPr>
              <a:t>REPEATABLE_READ</a:t>
            </a:r>
            <a:r>
              <a:rPr lang="zh-CN" altLang="en-US" sz="2000" dirty="0"/>
              <a:t>。</a:t>
            </a:r>
            <a:endParaRPr lang="en-US" altLang="zh-CN" sz="2000" dirty="0"/>
          </a:p>
          <a:p>
            <a:pPr>
              <a:lnSpc>
                <a:spcPct val="150000"/>
              </a:lnSpc>
            </a:pPr>
            <a:r>
              <a:rPr lang="en-US" altLang="zh-CN" sz="2000" dirty="0"/>
              <a:t>Step4</a:t>
            </a:r>
            <a:r>
              <a:rPr lang="zh-CN" altLang="en-US" sz="2000" dirty="0"/>
              <a:t>：</a:t>
            </a:r>
            <a:r>
              <a:rPr lang="zh-CN" altLang="en-US" sz="2000" dirty="0">
                <a:sym typeface="+mn-ea"/>
              </a:rPr>
              <a:t>程序输出和数据库数据如下</a:t>
            </a:r>
            <a:endParaRPr lang="en-US" altLang="zh-CN" sz="2000" dirty="0">
              <a:sym typeface="+mn-ea"/>
            </a:endParaRPr>
          </a:p>
          <a:p>
            <a:pPr>
              <a:lnSpc>
                <a:spcPct val="150000"/>
              </a:lnSpc>
            </a:pPr>
            <a:endParaRPr lang="en-US" altLang="zh-CN" sz="2000" dirty="0">
              <a:sym typeface="+mn-ea"/>
            </a:endParaRPr>
          </a:p>
          <a:p>
            <a:pPr>
              <a:lnSpc>
                <a:spcPct val="150000"/>
              </a:lnSpc>
            </a:pPr>
            <a:endParaRPr lang="en-US" altLang="zh-CN" sz="2000" dirty="0">
              <a:sym typeface="+mn-ea"/>
            </a:endParaRPr>
          </a:p>
          <a:p>
            <a:pPr>
              <a:lnSpc>
                <a:spcPct val="150000"/>
              </a:lnSpc>
            </a:pPr>
            <a:endParaRPr lang="en-US" altLang="zh-CN" sz="2000" dirty="0">
              <a:sym typeface="+mn-ea"/>
            </a:endParaRPr>
          </a:p>
          <a:p>
            <a:pPr>
              <a:lnSpc>
                <a:spcPct val="150000"/>
              </a:lnSpc>
            </a:pPr>
            <a:endParaRPr lang="zh-CN" altLang="en-US" sz="2000" dirty="0">
              <a:sym typeface="+mn-ea"/>
            </a:endParaRPr>
          </a:p>
        </p:txBody>
      </p:sp>
      <p:sp>
        <p:nvSpPr>
          <p:cNvPr id="12"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6" name="图片 5"/>
          <p:cNvPicPr>
            <a:picLocks noChangeAspect="1"/>
          </p:cNvPicPr>
          <p:nvPr/>
        </p:nvPicPr>
        <p:blipFill>
          <a:blip r:embed="rId1"/>
          <a:stretch>
            <a:fillRect/>
          </a:stretch>
        </p:blipFill>
        <p:spPr>
          <a:xfrm>
            <a:off x="2949575" y="2466340"/>
            <a:ext cx="5588000" cy="1130300"/>
          </a:xfrm>
          <a:prstGeom prst="rect">
            <a:avLst/>
          </a:prstGeom>
        </p:spPr>
      </p:pic>
      <p:pic>
        <p:nvPicPr>
          <p:cNvPr id="7" name="图片 6"/>
          <p:cNvPicPr>
            <a:picLocks noChangeAspect="1"/>
          </p:cNvPicPr>
          <p:nvPr/>
        </p:nvPicPr>
        <p:blipFill>
          <a:blip r:embed="rId2"/>
          <a:stretch>
            <a:fillRect/>
          </a:stretch>
        </p:blipFill>
        <p:spPr>
          <a:xfrm>
            <a:off x="3820160" y="3792855"/>
            <a:ext cx="3467100" cy="1955800"/>
          </a:xfrm>
          <a:prstGeom prst="rect">
            <a:avLst/>
          </a:prstGeom>
        </p:spPr>
      </p:pic>
      <p:sp>
        <p:nvSpPr>
          <p:cNvPr id="8" name="文本框 7"/>
          <p:cNvSpPr txBox="1"/>
          <p:nvPr/>
        </p:nvSpPr>
        <p:spPr>
          <a:xfrm>
            <a:off x="1434465" y="5842635"/>
            <a:ext cx="9297670" cy="1014730"/>
          </a:xfrm>
          <a:prstGeom prst="rect">
            <a:avLst/>
          </a:prstGeom>
          <a:noFill/>
        </p:spPr>
        <p:txBody>
          <a:bodyPr wrap="square" rtlCol="0">
            <a:spAutoFit/>
          </a:bodyPr>
          <a:p>
            <a:pPr>
              <a:lnSpc>
                <a:spcPct val="150000"/>
              </a:lnSpc>
            </a:pPr>
            <a:r>
              <a:rPr lang="zh-CN" altLang="en-US" sz="2000" dirty="0"/>
              <a:t>通过</a:t>
            </a:r>
            <a:r>
              <a:rPr lang="en-US" altLang="zh-CN" sz="2000" dirty="0"/>
              <a:t>HTTP</a:t>
            </a:r>
            <a:r>
              <a:rPr lang="zh-CN" altLang="en-US" sz="2000" dirty="0"/>
              <a:t>请求发起的转账请求事务生效，但</a:t>
            </a:r>
            <a:r>
              <a:rPr lang="zh-CN" altLang="en-US" sz="2000" dirty="0" err="1"/>
              <a:t>通过</a:t>
            </a:r>
            <a:r>
              <a:rPr lang="en-US" altLang="zh-CN" sz="2000" dirty="0" err="1"/>
              <a:t>idea database</a:t>
            </a:r>
            <a:r>
              <a:rPr lang="zh-CN" altLang="en-US" sz="2000" dirty="0" err="1"/>
              <a:t>管理界面</a:t>
            </a:r>
            <a:r>
              <a:rPr lang="zh-CN" altLang="en-US" sz="2000" dirty="0"/>
              <a:t>发起的事务效果</a:t>
            </a:r>
            <a:r>
              <a:rPr lang="zh-CN" altLang="en-US" sz="2000" dirty="0">
                <a:solidFill>
                  <a:srgbClr val="FF0000"/>
                </a:solidFill>
              </a:rPr>
              <a:t>被覆盖</a:t>
            </a:r>
            <a:endParaRPr lang="zh-CN" altLang="en-US" sz="2000" dirty="0">
              <a:solidFill>
                <a:srgbClr val="FF0000"/>
              </a:solidFill>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4.2.2 </a:t>
            </a:r>
            <a:r>
              <a:rPr lang="zh-CN" altLang="en-US" sz="2800" b="1" dirty="0">
                <a:solidFill>
                  <a:schemeClr val="tx1">
                    <a:lumMod val="85000"/>
                    <a:lumOff val="15000"/>
                  </a:schemeClr>
                </a:solidFill>
                <a:latin typeface="+mn-ea"/>
                <a:ea typeface="+mn-ea"/>
              </a:rPr>
              <a:t>事务隔离级别</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4" name="文本框 3"/>
          <p:cNvSpPr txBox="1"/>
          <p:nvPr/>
        </p:nvSpPr>
        <p:spPr>
          <a:xfrm>
            <a:off x="648709" y="1292856"/>
            <a:ext cx="11241348" cy="4707890"/>
          </a:xfrm>
          <a:prstGeom prst="rect">
            <a:avLst/>
          </a:prstGeom>
          <a:noFill/>
        </p:spPr>
        <p:txBody>
          <a:bodyPr wrap="square" rtlCol="0">
            <a:spAutoFit/>
          </a:bodyPr>
          <a:lstStyle/>
          <a:p>
            <a:pPr>
              <a:lnSpc>
                <a:spcPct val="150000"/>
              </a:lnSpc>
            </a:pPr>
            <a:r>
              <a:rPr lang="zh-CN" altLang="en-US" sz="2000" dirty="0"/>
              <a:t>实验</a:t>
            </a:r>
            <a:r>
              <a:rPr lang="en-US" altLang="zh-CN" sz="2000" dirty="0"/>
              <a:t>6</a:t>
            </a:r>
            <a:r>
              <a:rPr lang="zh-CN" altLang="en-US" sz="2000" dirty="0"/>
              <a:t>：设置隔离级别为</a:t>
            </a:r>
            <a:r>
              <a:rPr lang="zh-CN" altLang="zh-CN" sz="2000" b="1" i="1" dirty="0">
                <a:solidFill>
                  <a:srgbClr val="660E7A"/>
                </a:solidFill>
                <a:latin typeface="Consolas" panose="020B0609020204030204" pitchFamily="49" charset="0"/>
              </a:rPr>
              <a:t>SERIALIZABLE</a:t>
            </a:r>
            <a:r>
              <a:rPr lang="zh-CN" altLang="en-US" sz="2000" dirty="0"/>
              <a:t>。步骤同实验</a:t>
            </a:r>
            <a:r>
              <a:rPr lang="en-US" altLang="zh-CN" sz="2000" dirty="0"/>
              <a:t>5</a:t>
            </a:r>
            <a:endParaRPr lang="en-US" altLang="zh-CN" sz="2000" dirty="0"/>
          </a:p>
          <a:p>
            <a:pPr>
              <a:lnSpc>
                <a:spcPct val="150000"/>
              </a:lnSpc>
            </a:pPr>
            <a:r>
              <a:rPr lang="zh-CN" altLang="en-US" sz="2000" dirty="0"/>
              <a:t>结果如下：</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en-US" sz="2000" dirty="0"/>
              <a:t>：</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p:txBody>
      </p:sp>
      <p:pic>
        <p:nvPicPr>
          <p:cNvPr id="2" name="图片 1"/>
          <p:cNvPicPr>
            <a:picLocks noChangeAspect="1"/>
          </p:cNvPicPr>
          <p:nvPr/>
        </p:nvPicPr>
        <p:blipFill>
          <a:blip r:embed="rId1"/>
          <a:stretch>
            <a:fillRect/>
          </a:stretch>
        </p:blipFill>
        <p:spPr>
          <a:xfrm>
            <a:off x="2726690" y="2103755"/>
            <a:ext cx="5626100" cy="1244600"/>
          </a:xfrm>
          <a:prstGeom prst="rect">
            <a:avLst/>
          </a:prstGeom>
        </p:spPr>
      </p:pic>
      <p:pic>
        <p:nvPicPr>
          <p:cNvPr id="6" name="图片 5"/>
          <p:cNvPicPr>
            <a:picLocks noChangeAspect="1"/>
          </p:cNvPicPr>
          <p:nvPr/>
        </p:nvPicPr>
        <p:blipFill>
          <a:blip r:embed="rId2"/>
          <a:stretch>
            <a:fillRect/>
          </a:stretch>
        </p:blipFill>
        <p:spPr>
          <a:xfrm>
            <a:off x="3806190" y="3630295"/>
            <a:ext cx="3467100" cy="1930400"/>
          </a:xfrm>
          <a:prstGeom prst="rect">
            <a:avLst/>
          </a:prstGeom>
        </p:spPr>
      </p:pic>
      <p:sp>
        <p:nvSpPr>
          <p:cNvPr id="8" name="文本框 7"/>
          <p:cNvSpPr txBox="1"/>
          <p:nvPr/>
        </p:nvSpPr>
        <p:spPr>
          <a:xfrm>
            <a:off x="1975485" y="6000750"/>
            <a:ext cx="9465310" cy="553085"/>
          </a:xfrm>
          <a:prstGeom prst="rect">
            <a:avLst/>
          </a:prstGeom>
          <a:noFill/>
        </p:spPr>
        <p:txBody>
          <a:bodyPr wrap="square" rtlCol="0">
            <a:spAutoFit/>
          </a:bodyPr>
          <a:p>
            <a:pPr>
              <a:lnSpc>
                <a:spcPct val="150000"/>
              </a:lnSpc>
            </a:pPr>
            <a:r>
              <a:rPr lang="zh-CN" altLang="en-US" sz="2000" dirty="0"/>
              <a:t>两个事务顺序执行，都生效了，隔离性最好，但牺牲了效率</a:t>
            </a:r>
            <a:endParaRPr lang="zh-CN" altLang="en-US" sz="2000" dirty="0"/>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4.2.3 </a:t>
            </a:r>
            <a:r>
              <a:rPr lang="zh-CN" altLang="en-US" sz="2800" b="1" dirty="0">
                <a:solidFill>
                  <a:schemeClr val="tx1">
                    <a:lumMod val="85000"/>
                    <a:lumOff val="15000"/>
                  </a:schemeClr>
                </a:solidFill>
                <a:latin typeface="+mn-ea"/>
                <a:ea typeface="+mn-ea"/>
              </a:rPr>
              <a:t>悲观锁与乐观锁</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13" name="图片 12"/>
          <p:cNvPicPr>
            <a:picLocks noChangeAspect="1"/>
          </p:cNvPicPr>
          <p:nvPr/>
        </p:nvPicPr>
        <p:blipFill>
          <a:blip r:embed="rId1"/>
          <a:stretch>
            <a:fillRect/>
          </a:stretch>
        </p:blipFill>
        <p:spPr>
          <a:xfrm>
            <a:off x="6419215" y="2110740"/>
            <a:ext cx="5604510" cy="3582670"/>
          </a:xfrm>
          <a:prstGeom prst="rect">
            <a:avLst/>
          </a:prstGeom>
        </p:spPr>
      </p:pic>
      <p:sp>
        <p:nvSpPr>
          <p:cNvPr id="15" name="文本框 14"/>
          <p:cNvSpPr txBox="1"/>
          <p:nvPr/>
        </p:nvSpPr>
        <p:spPr>
          <a:xfrm>
            <a:off x="399415" y="1332865"/>
            <a:ext cx="11624310" cy="1938020"/>
          </a:xfrm>
          <a:prstGeom prst="rect">
            <a:avLst/>
          </a:prstGeom>
          <a:noFill/>
        </p:spPr>
        <p:txBody>
          <a:bodyPr wrap="square" rtlCol="0">
            <a:spAutoFit/>
          </a:bodyPr>
          <a:p>
            <a:pPr>
              <a:lnSpc>
                <a:spcPct val="150000"/>
              </a:lnSpc>
            </a:pPr>
            <a:r>
              <a:rPr lang="zh-CN" altLang="en-US" sz="2000"/>
              <a:t>锁是解决隔离性的一种机制，事务的隔离级别一般是通过锁的机制来实现。锁还在除事务之外的很多场景应用。</a:t>
            </a:r>
            <a:endParaRPr lang="zh-CN" altLang="en-US" sz="2000"/>
          </a:p>
          <a:p>
            <a:pPr>
              <a:lnSpc>
                <a:spcPct val="150000"/>
              </a:lnSpc>
            </a:pPr>
            <a:r>
              <a:rPr lang="zh-CN" altLang="en-US" sz="2000"/>
              <a:t> </a:t>
            </a:r>
            <a:endParaRPr lang="zh-CN" altLang="en-US" sz="2000"/>
          </a:p>
          <a:p>
            <a:pPr>
              <a:lnSpc>
                <a:spcPct val="150000"/>
              </a:lnSpc>
            </a:pPr>
            <a:endParaRPr lang="zh-CN" altLang="en-US" sz="2000"/>
          </a:p>
        </p:txBody>
      </p:sp>
      <p:sp>
        <p:nvSpPr>
          <p:cNvPr id="16" name="文本框 15"/>
          <p:cNvSpPr txBox="1"/>
          <p:nvPr/>
        </p:nvSpPr>
        <p:spPr>
          <a:xfrm>
            <a:off x="7409815" y="5776595"/>
            <a:ext cx="3154680" cy="368300"/>
          </a:xfrm>
          <a:prstGeom prst="rect">
            <a:avLst/>
          </a:prstGeom>
          <a:noFill/>
        </p:spPr>
        <p:txBody>
          <a:bodyPr wrap="none" rtlCol="0">
            <a:spAutoFit/>
          </a:bodyPr>
          <a:p>
            <a:r>
              <a:rPr lang="zh-CN" altLang="en-US"/>
              <a:t>两个用户请求要修改同一数据</a:t>
            </a:r>
            <a:endParaRPr lang="zh-CN" altLang="en-US"/>
          </a:p>
        </p:txBody>
      </p:sp>
      <p:sp>
        <p:nvSpPr>
          <p:cNvPr id="17" name="文本框 16"/>
          <p:cNvSpPr txBox="1"/>
          <p:nvPr/>
        </p:nvSpPr>
        <p:spPr>
          <a:xfrm>
            <a:off x="426085" y="2299970"/>
            <a:ext cx="5899785" cy="4246245"/>
          </a:xfrm>
          <a:prstGeom prst="rect">
            <a:avLst/>
          </a:prstGeom>
          <a:noFill/>
        </p:spPr>
        <p:txBody>
          <a:bodyPr wrap="square" rtlCol="0">
            <a:spAutoFit/>
          </a:bodyPr>
          <a:p>
            <a:pPr algn="l">
              <a:lnSpc>
                <a:spcPct val="150000"/>
              </a:lnSpc>
            </a:pPr>
            <a:r>
              <a:rPr lang="zh-CN" altLang="en-US" sz="2000" b="1">
                <a:solidFill>
                  <a:srgbClr val="FF0000"/>
                </a:solidFill>
                <a:sym typeface="+mn-ea"/>
              </a:rPr>
              <a:t>悲观锁</a:t>
            </a:r>
            <a:r>
              <a:rPr lang="zh-CN" altLang="en-US" sz="2000">
                <a:solidFill>
                  <a:srgbClr val="FF0000"/>
                </a:solidFill>
                <a:sym typeface="+mn-ea"/>
              </a:rPr>
              <a:t>：</a:t>
            </a:r>
            <a:r>
              <a:rPr lang="zh-CN" altLang="en-US" sz="2000">
                <a:sym typeface="+mn-ea"/>
              </a:rPr>
              <a:t>指的是对数据被外界修改</a:t>
            </a:r>
            <a:r>
              <a:rPr lang="zh-CN" altLang="en-US" sz="2000">
                <a:solidFill>
                  <a:srgbClr val="FF0000"/>
                </a:solidFill>
                <a:sym typeface="+mn-ea"/>
              </a:rPr>
              <a:t>持保守态度</a:t>
            </a:r>
            <a:r>
              <a:rPr lang="zh-CN" altLang="en-US" sz="2000">
                <a:sym typeface="+mn-ea"/>
              </a:rPr>
              <a:t>，在整个数据处理过程中，将数据处于锁定状态。 往往依靠数据库提供的锁机制实现。如</a:t>
            </a:r>
            <a:endParaRPr lang="zh-CN" altLang="en-US" sz="2000">
              <a:sym typeface="+mn-ea"/>
            </a:endParaRPr>
          </a:p>
          <a:p>
            <a:pPr algn="l">
              <a:lnSpc>
                <a:spcPct val="150000"/>
              </a:lnSpc>
            </a:pPr>
            <a:r>
              <a:rPr lang="zh-CN" altLang="en-US" sz="2000">
                <a:sym typeface="+mn-ea"/>
              </a:rPr>
              <a:t>select…for update，其它的事务必须等本次事务提交之后才能执行。并发性能较差。</a:t>
            </a:r>
            <a:endParaRPr lang="zh-CN" altLang="en-US" sz="2000">
              <a:sym typeface="+mn-ea"/>
            </a:endParaRPr>
          </a:p>
          <a:p>
            <a:pPr algn="l">
              <a:lnSpc>
                <a:spcPct val="150000"/>
              </a:lnSpc>
            </a:pPr>
            <a:r>
              <a:rPr lang="zh-CN" altLang="en-US" sz="2000">
                <a:sym typeface="+mn-ea"/>
              </a:rPr>
              <a:t>乐观锁</a:t>
            </a:r>
            <a:endParaRPr lang="zh-CN" altLang="en-US" sz="2000">
              <a:sym typeface="+mn-ea"/>
            </a:endParaRPr>
          </a:p>
          <a:p>
            <a:pPr algn="l">
              <a:lnSpc>
                <a:spcPct val="150000"/>
              </a:lnSpc>
            </a:pPr>
            <a:r>
              <a:rPr lang="zh-CN" altLang="en-US" sz="2000" b="1">
                <a:solidFill>
                  <a:srgbClr val="FF0000"/>
                </a:solidFill>
                <a:sym typeface="+mn-ea"/>
              </a:rPr>
              <a:t>乐观锁：</a:t>
            </a:r>
            <a:r>
              <a:rPr lang="zh-CN" altLang="en-US" sz="2000">
                <a:sym typeface="+mn-ea"/>
              </a:rPr>
              <a:t>假设认为数据一般情况下不会造成冲突，仅在数据进行提交更新的时候，才会正式对数据的冲突与否进行检测。</a:t>
            </a:r>
            <a:endParaRPr lang="zh-CN" altLang="en-US" sz="2000">
              <a:sym typeface="+mn-ea"/>
            </a:endParaRP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4.2.3 </a:t>
            </a:r>
            <a:r>
              <a:rPr lang="zh-CN" altLang="en-US" sz="2800" b="1" dirty="0">
                <a:solidFill>
                  <a:schemeClr val="tx1">
                    <a:lumMod val="85000"/>
                    <a:lumOff val="15000"/>
                  </a:schemeClr>
                </a:solidFill>
                <a:latin typeface="+mn-ea"/>
                <a:ea typeface="+mn-ea"/>
              </a:rPr>
              <a:t>悲观锁与乐观锁</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17" name="文本框 16"/>
          <p:cNvSpPr txBox="1"/>
          <p:nvPr/>
        </p:nvSpPr>
        <p:spPr>
          <a:xfrm>
            <a:off x="440690" y="1274445"/>
            <a:ext cx="11310620" cy="1938020"/>
          </a:xfrm>
          <a:prstGeom prst="rect">
            <a:avLst/>
          </a:prstGeom>
          <a:noFill/>
        </p:spPr>
        <p:txBody>
          <a:bodyPr wrap="square" rtlCol="0">
            <a:spAutoFit/>
          </a:bodyPr>
          <a:p>
            <a:pPr algn="l">
              <a:lnSpc>
                <a:spcPct val="150000"/>
              </a:lnSpc>
            </a:pPr>
            <a:r>
              <a:rPr lang="zh-CN" altLang="en-US" sz="2000" b="1">
                <a:solidFill>
                  <a:srgbClr val="FF0000"/>
                </a:solidFill>
                <a:sym typeface="+mn-ea"/>
              </a:rPr>
              <a:t>乐观锁：</a:t>
            </a:r>
            <a:r>
              <a:rPr lang="zh-CN" altLang="en-US" sz="2000">
                <a:sym typeface="+mn-ea"/>
              </a:rPr>
              <a:t>大多是基于数据版本（ Version ）记录机制实现。即为数据增加一个版本标识。读取出数据时，将此版本号一同读出，之后更新时，将提交数据的版本数据与数据库表对应记录的当前版本信息进行比对，如果提交的数据版本号等于数据库表当前版本号，则予以更新并对此版本号加一，否则认为是过期数据。</a:t>
            </a:r>
            <a:endParaRPr lang="zh-CN" altLang="en-US" sz="2000">
              <a:sym typeface="+mn-ea"/>
            </a:endParaRPr>
          </a:p>
        </p:txBody>
      </p:sp>
      <p:pic>
        <p:nvPicPr>
          <p:cNvPr id="2" name="图片 1"/>
          <p:cNvPicPr>
            <a:picLocks noChangeAspect="1"/>
          </p:cNvPicPr>
          <p:nvPr/>
        </p:nvPicPr>
        <p:blipFill>
          <a:blip r:embed="rId1"/>
          <a:stretch>
            <a:fillRect/>
          </a:stretch>
        </p:blipFill>
        <p:spPr>
          <a:xfrm>
            <a:off x="3122295" y="2748280"/>
            <a:ext cx="5947410" cy="4011930"/>
          </a:xfrm>
          <a:prstGeom prst="rect">
            <a:avLst/>
          </a:prstGeom>
        </p:spPr>
      </p:pic>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4.2.3 </a:t>
            </a:r>
            <a:r>
              <a:rPr lang="zh-CN" altLang="en-US" sz="2800" b="1" dirty="0">
                <a:solidFill>
                  <a:schemeClr val="tx1">
                    <a:lumMod val="85000"/>
                    <a:lumOff val="15000"/>
                  </a:schemeClr>
                </a:solidFill>
                <a:latin typeface="+mn-ea"/>
                <a:ea typeface="+mn-ea"/>
              </a:rPr>
              <a:t>悲观锁与乐观锁</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17" name="文本框 16"/>
          <p:cNvSpPr txBox="1"/>
          <p:nvPr/>
        </p:nvSpPr>
        <p:spPr>
          <a:xfrm>
            <a:off x="440690" y="1274445"/>
            <a:ext cx="11310620" cy="553085"/>
          </a:xfrm>
          <a:prstGeom prst="rect">
            <a:avLst/>
          </a:prstGeom>
          <a:noFill/>
        </p:spPr>
        <p:txBody>
          <a:bodyPr wrap="square" rtlCol="0">
            <a:spAutoFit/>
          </a:bodyPr>
          <a:p>
            <a:pPr algn="l">
              <a:lnSpc>
                <a:spcPct val="150000"/>
              </a:lnSpc>
            </a:pPr>
            <a:r>
              <a:rPr lang="en-US" altLang="zh-CN" sz="2000" b="1">
                <a:solidFill>
                  <a:schemeClr val="tx1"/>
                </a:solidFill>
                <a:sym typeface="+mn-ea"/>
              </a:rPr>
              <a:t>MyBatis Plus</a:t>
            </a:r>
            <a:r>
              <a:rPr lang="zh-CN" altLang="en-US" sz="2000" b="1">
                <a:solidFill>
                  <a:schemeClr val="tx1"/>
                </a:solidFill>
                <a:sym typeface="+mn-ea"/>
              </a:rPr>
              <a:t>提供了</a:t>
            </a:r>
            <a:r>
              <a:rPr lang="zh-CN" altLang="en-US" sz="2000" b="1">
                <a:solidFill>
                  <a:schemeClr val="tx1"/>
                </a:solidFill>
                <a:sym typeface="+mn-ea"/>
                <a:hlinkClick r:id="rId1" action="ppaction://hlinkfile"/>
              </a:rPr>
              <a:t>乐观锁插件</a:t>
            </a:r>
            <a:r>
              <a:rPr lang="zh-CN" altLang="en-US" sz="2000" b="1">
                <a:solidFill>
                  <a:schemeClr val="tx1"/>
                </a:solidFill>
                <a:sym typeface="+mn-ea"/>
              </a:rPr>
              <a:t>。</a:t>
            </a:r>
            <a:endParaRPr lang="zh-CN" altLang="en-US" sz="2000" b="1">
              <a:solidFill>
                <a:schemeClr val="tx1"/>
              </a:solidFill>
              <a:sym typeface="+mn-ea"/>
            </a:endParaRPr>
          </a:p>
        </p:txBody>
      </p:sp>
      <p:pic>
        <p:nvPicPr>
          <p:cNvPr id="3" name="图片 2"/>
          <p:cNvPicPr>
            <a:picLocks noChangeAspect="1"/>
          </p:cNvPicPr>
          <p:nvPr/>
        </p:nvPicPr>
        <p:blipFill>
          <a:blip r:embed="rId2"/>
          <a:stretch>
            <a:fillRect/>
          </a:stretch>
        </p:blipFill>
        <p:spPr>
          <a:xfrm>
            <a:off x="2096135" y="2400935"/>
            <a:ext cx="7125335" cy="3733800"/>
          </a:xfrm>
          <a:prstGeom prst="rect">
            <a:avLst/>
          </a:prstGeom>
        </p:spPr>
      </p:pic>
      <p:sp>
        <p:nvSpPr>
          <p:cNvPr id="5" name="文本框 4"/>
          <p:cNvSpPr txBox="1"/>
          <p:nvPr/>
        </p:nvSpPr>
        <p:spPr>
          <a:xfrm>
            <a:off x="4645660" y="1265555"/>
            <a:ext cx="6879590" cy="922020"/>
          </a:xfrm>
          <a:prstGeom prst="rect">
            <a:avLst/>
          </a:prstGeom>
          <a:noFill/>
        </p:spPr>
        <p:txBody>
          <a:bodyPr wrap="square" rtlCol="0" anchor="t">
            <a:spAutoFit/>
          </a:bodyPr>
          <a:p>
            <a:pPr>
              <a:lnSpc>
                <a:spcPct val="150000"/>
              </a:lnSpc>
            </a:pPr>
            <a:r>
              <a:rPr lang="zh-CN" altLang="en-US">
                <a:latin typeface="微软雅黑" charset="0"/>
                <a:ea typeface="微软雅黑" charset="0"/>
                <a:cs typeface="微软雅黑" charset="0"/>
              </a:rPr>
              <a:t>在</a:t>
            </a:r>
            <a:r>
              <a:rPr lang="en-US" altLang="zh-CN">
                <a:latin typeface="微软雅黑" charset="0"/>
                <a:ea typeface="微软雅黑" charset="0"/>
                <a:cs typeface="微软雅黑" charset="0"/>
                <a:hlinkClick r:id="rId3" action="ppaction://hlinkfile"/>
              </a:rPr>
              <a:t>Mybatis-Plus-Demos</a:t>
            </a:r>
            <a:r>
              <a:rPr lang="zh-CN" altLang="en-US">
                <a:latin typeface="微软雅黑" charset="0"/>
                <a:ea typeface="微软雅黑" charset="0"/>
                <a:cs typeface="微软雅黑" charset="0"/>
              </a:rPr>
              <a:t>项目中有</a:t>
            </a:r>
            <a:r>
              <a:rPr lang="zh-CN" altLang="en-US">
                <a:solidFill>
                  <a:srgbClr val="FF0000"/>
                </a:solidFill>
                <a:latin typeface="微软雅黑" charset="0"/>
                <a:ea typeface="微软雅黑" charset="0"/>
                <a:cs typeface="微软雅黑" charset="0"/>
              </a:rPr>
              <a:t>mybatis-plus-sample-optimistic-locker</a:t>
            </a:r>
            <a:r>
              <a:rPr lang="zh-CN" altLang="en-US">
                <a:latin typeface="微软雅黑" charset="0"/>
                <a:ea typeface="微软雅黑" charset="0"/>
                <a:cs typeface="微软雅黑" charset="0"/>
              </a:rPr>
              <a:t>: 乐观锁示例</a:t>
            </a:r>
            <a:endParaRPr lang="zh-CN" altLang="en-US">
              <a:latin typeface="微软雅黑" charset="0"/>
              <a:ea typeface="微软雅黑" charset="0"/>
              <a:cs typeface="微软雅黑" charset="0"/>
            </a:endParaRPr>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4.2.3 </a:t>
            </a:r>
            <a:r>
              <a:rPr lang="zh-CN" altLang="en-US" sz="2800" b="1" dirty="0">
                <a:solidFill>
                  <a:schemeClr val="tx1">
                    <a:lumMod val="85000"/>
                    <a:lumOff val="15000"/>
                  </a:schemeClr>
                </a:solidFill>
                <a:latin typeface="+mn-ea"/>
                <a:ea typeface="+mn-ea"/>
              </a:rPr>
              <a:t>悲观锁与乐观锁</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17" name="文本框 16"/>
          <p:cNvSpPr txBox="1"/>
          <p:nvPr/>
        </p:nvSpPr>
        <p:spPr>
          <a:xfrm>
            <a:off x="440690" y="1274445"/>
            <a:ext cx="11310620" cy="553085"/>
          </a:xfrm>
          <a:prstGeom prst="rect">
            <a:avLst/>
          </a:prstGeom>
          <a:noFill/>
        </p:spPr>
        <p:txBody>
          <a:bodyPr wrap="square" rtlCol="0">
            <a:spAutoFit/>
          </a:bodyPr>
          <a:p>
            <a:pPr algn="l">
              <a:lnSpc>
                <a:spcPct val="150000"/>
              </a:lnSpc>
            </a:pPr>
            <a:r>
              <a:rPr lang="en-US" altLang="zh-CN" sz="2000" b="1">
                <a:solidFill>
                  <a:schemeClr val="tx1"/>
                </a:solidFill>
                <a:sym typeface="+mn-ea"/>
              </a:rPr>
              <a:t>MyBatis Plus</a:t>
            </a:r>
            <a:r>
              <a:rPr lang="zh-CN" altLang="en-US" sz="2000" b="1">
                <a:solidFill>
                  <a:schemeClr val="tx1"/>
                </a:solidFill>
                <a:sym typeface="+mn-ea"/>
              </a:rPr>
              <a:t>提供了</a:t>
            </a:r>
            <a:r>
              <a:rPr lang="zh-CN" altLang="en-US" sz="2000" b="1">
                <a:solidFill>
                  <a:schemeClr val="tx1"/>
                </a:solidFill>
                <a:sym typeface="+mn-ea"/>
                <a:hlinkClick r:id="rId1" action="ppaction://hlinkfile"/>
              </a:rPr>
              <a:t>乐观锁插件</a:t>
            </a:r>
            <a:r>
              <a:rPr lang="zh-CN" altLang="en-US" sz="2000" b="1">
                <a:solidFill>
                  <a:schemeClr val="tx1"/>
                </a:solidFill>
                <a:sym typeface="+mn-ea"/>
              </a:rPr>
              <a:t>。</a:t>
            </a:r>
            <a:endParaRPr lang="zh-CN" altLang="en-US" sz="2000" b="1">
              <a:solidFill>
                <a:schemeClr val="tx1"/>
              </a:solidFill>
              <a:sym typeface="+mn-ea"/>
            </a:endParaRPr>
          </a:p>
        </p:txBody>
      </p:sp>
      <p:pic>
        <p:nvPicPr>
          <p:cNvPr id="4" name="图片 3"/>
          <p:cNvPicPr>
            <a:picLocks noChangeAspect="1"/>
          </p:cNvPicPr>
          <p:nvPr/>
        </p:nvPicPr>
        <p:blipFill>
          <a:blip r:embed="rId2"/>
          <a:stretch>
            <a:fillRect/>
          </a:stretch>
        </p:blipFill>
        <p:spPr>
          <a:xfrm>
            <a:off x="1345565" y="2311400"/>
            <a:ext cx="8674735" cy="2019300"/>
          </a:xfrm>
          <a:prstGeom prst="rect">
            <a:avLst/>
          </a:prstGeom>
        </p:spPr>
      </p:pic>
      <p:sp>
        <p:nvSpPr>
          <p:cNvPr id="2" name="文本框 1"/>
          <p:cNvSpPr txBox="1"/>
          <p:nvPr/>
        </p:nvSpPr>
        <p:spPr>
          <a:xfrm>
            <a:off x="440690" y="1905000"/>
            <a:ext cx="6685280" cy="368300"/>
          </a:xfrm>
          <a:prstGeom prst="rect">
            <a:avLst/>
          </a:prstGeom>
          <a:noFill/>
        </p:spPr>
        <p:txBody>
          <a:bodyPr wrap="none" rtlCol="0">
            <a:spAutoFit/>
          </a:bodyPr>
          <a:p>
            <a:pPr algn="l"/>
            <a:r>
              <a:rPr lang="zh-CN" altLang="en-US"/>
              <a:t>第一步，通过配置类，创建一个OptimisticLockerInnerInterceptor</a:t>
            </a:r>
            <a:endParaRPr lang="zh-CN" altLang="en-US"/>
          </a:p>
        </p:txBody>
      </p:sp>
      <p:sp>
        <p:nvSpPr>
          <p:cNvPr id="5" name="文本框 4"/>
          <p:cNvSpPr txBox="1"/>
          <p:nvPr/>
        </p:nvSpPr>
        <p:spPr>
          <a:xfrm>
            <a:off x="343535" y="4407535"/>
            <a:ext cx="4846955" cy="368300"/>
          </a:xfrm>
          <a:prstGeom prst="rect">
            <a:avLst/>
          </a:prstGeom>
          <a:noFill/>
        </p:spPr>
        <p:txBody>
          <a:bodyPr wrap="none" rtlCol="0">
            <a:spAutoFit/>
          </a:bodyPr>
          <a:p>
            <a:pPr algn="l"/>
            <a:r>
              <a:rPr lang="zh-CN" altLang="en-US"/>
              <a:t>第二步，在实体类的字段上加上@Version注解</a:t>
            </a:r>
            <a:endParaRPr lang="zh-CN" altLang="en-US"/>
          </a:p>
        </p:txBody>
      </p:sp>
      <p:pic>
        <p:nvPicPr>
          <p:cNvPr id="6" name="图片 5"/>
          <p:cNvPicPr>
            <a:picLocks noChangeAspect="1"/>
          </p:cNvPicPr>
          <p:nvPr/>
        </p:nvPicPr>
        <p:blipFill>
          <a:blip r:embed="rId3"/>
          <a:stretch>
            <a:fillRect/>
          </a:stretch>
        </p:blipFill>
        <p:spPr>
          <a:xfrm>
            <a:off x="1040130" y="5012055"/>
            <a:ext cx="3987800" cy="1117600"/>
          </a:xfrm>
          <a:prstGeom prst="rect">
            <a:avLst/>
          </a:prstGeom>
        </p:spPr>
      </p:pic>
      <p:pic>
        <p:nvPicPr>
          <p:cNvPr id="8" name="图片 7"/>
          <p:cNvPicPr>
            <a:picLocks noChangeAspect="1"/>
          </p:cNvPicPr>
          <p:nvPr/>
        </p:nvPicPr>
        <p:blipFill>
          <a:blip r:embed="rId4"/>
          <a:stretch>
            <a:fillRect/>
          </a:stretch>
        </p:blipFill>
        <p:spPr>
          <a:xfrm>
            <a:off x="5371465" y="4177665"/>
            <a:ext cx="6736080" cy="2122805"/>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28626" y="1232685"/>
            <a:ext cx="11444287" cy="4309385"/>
          </a:xfrm>
          <a:prstGeom prst="rect">
            <a:avLst/>
          </a:prstGeom>
          <a:noFill/>
        </p:spPr>
        <p:txBody>
          <a:bodyPr wrap="square" rtlCol="0">
            <a:spAutoFit/>
          </a:bodyPr>
          <a:lstStyle/>
          <a:p>
            <a:pPr>
              <a:lnSpc>
                <a:spcPct val="200000"/>
              </a:lnSpc>
            </a:pPr>
            <a:r>
              <a:rPr lang="en-US" altLang="zh-CN" sz="2000" dirty="0" err="1"/>
              <a:t>MyBatis</a:t>
            </a:r>
            <a:r>
              <a:rPr lang="zh-CN" altLang="en-US" sz="2000" dirty="0"/>
              <a:t>：半自动的</a:t>
            </a:r>
            <a:r>
              <a:rPr lang="en-US" altLang="zh-CN" sz="2000" dirty="0"/>
              <a:t>O</a:t>
            </a:r>
            <a:r>
              <a:rPr lang="en-US" altLang="zh-CN" sz="2000" dirty="0">
                <a:solidFill>
                  <a:srgbClr val="FF0000"/>
                </a:solidFill>
              </a:rPr>
              <a:t>R</a:t>
            </a:r>
            <a:r>
              <a:rPr lang="en-US" altLang="zh-CN" sz="2000" dirty="0"/>
              <a:t>M</a:t>
            </a:r>
            <a:r>
              <a:rPr lang="zh-CN" altLang="en-US" sz="2000" dirty="0"/>
              <a:t>框架，以</a:t>
            </a:r>
            <a:r>
              <a:rPr lang="en-US" altLang="zh-CN" sz="2000" dirty="0">
                <a:solidFill>
                  <a:srgbClr val="FF0000"/>
                </a:solidFill>
              </a:rPr>
              <a:t>SQL</a:t>
            </a:r>
            <a:r>
              <a:rPr lang="zh-CN" altLang="en-US" sz="2000" dirty="0">
                <a:solidFill>
                  <a:srgbClr val="FF0000"/>
                </a:solidFill>
              </a:rPr>
              <a:t>为中心</a:t>
            </a:r>
            <a:r>
              <a:rPr lang="zh-CN" altLang="en-US" sz="2000" dirty="0"/>
              <a:t>，聚焦于从</a:t>
            </a:r>
            <a:r>
              <a:rPr lang="en-US" altLang="zh-CN" sz="2000" dirty="0">
                <a:solidFill>
                  <a:srgbClr val="FF0000"/>
                </a:solidFill>
              </a:rPr>
              <a:t>R</a:t>
            </a:r>
            <a:r>
              <a:rPr lang="zh-CN" altLang="en-US" sz="2000" dirty="0"/>
              <a:t>（</a:t>
            </a:r>
            <a:r>
              <a:rPr lang="en-US" altLang="zh-CN" sz="2000" dirty="0"/>
              <a:t>Relation</a:t>
            </a:r>
            <a:r>
              <a:rPr lang="zh-CN" altLang="en-US" sz="2000" dirty="0"/>
              <a:t>）到</a:t>
            </a:r>
            <a:r>
              <a:rPr lang="en-US" altLang="zh-CN" sz="2000" dirty="0"/>
              <a:t>O</a:t>
            </a:r>
            <a:r>
              <a:rPr lang="zh-CN" altLang="en-US" sz="2000" dirty="0"/>
              <a:t>（</a:t>
            </a:r>
            <a:r>
              <a:rPr lang="en-US" altLang="zh-CN" sz="2000" dirty="0"/>
              <a:t>Objects</a:t>
            </a:r>
            <a:r>
              <a:rPr lang="zh-CN" altLang="en-US" sz="2000" dirty="0"/>
              <a:t>）的映射，对象与数据库之间的关系不那么紧密，给开发人员更多的自由度。</a:t>
            </a:r>
            <a:r>
              <a:rPr lang="en-US" altLang="zh-CN" sz="2000" dirty="0">
                <a:hlinkClick r:id="rId1"/>
              </a:rPr>
              <a:t>https://mybatis.org/mybatis-3/</a:t>
            </a:r>
            <a:endParaRPr lang="en-US" altLang="zh-CN" sz="2000" dirty="0"/>
          </a:p>
          <a:p>
            <a:pPr>
              <a:lnSpc>
                <a:spcPct val="200000"/>
              </a:lnSpc>
            </a:pPr>
            <a:r>
              <a:rPr lang="zh-CN" altLang="en-US" sz="2000" dirty="0"/>
              <a:t>官方介绍： </a:t>
            </a:r>
            <a:r>
              <a:rPr lang="en-US" altLang="zh-CN" sz="2000" dirty="0"/>
              <a:t>MyBatis </a:t>
            </a:r>
            <a:r>
              <a:rPr lang="zh-CN" altLang="en-US" sz="2000" dirty="0"/>
              <a:t>是一款优秀的持久层框架</a:t>
            </a:r>
            <a:endParaRPr lang="en-US" altLang="zh-CN" sz="2000" dirty="0"/>
          </a:p>
          <a:p>
            <a:pPr marL="800100" lvl="1" indent="-342900">
              <a:lnSpc>
                <a:spcPct val="200000"/>
              </a:lnSpc>
              <a:buFont typeface="Arial" panose="020B0604020202020204" pitchFamily="34" charset="0"/>
              <a:buChar char="•"/>
            </a:pPr>
            <a:r>
              <a:rPr lang="zh-CN" altLang="en-US" sz="2000" dirty="0"/>
              <a:t>它支持自定义 </a:t>
            </a:r>
            <a:r>
              <a:rPr lang="en-US" altLang="zh-CN" sz="2000" dirty="0"/>
              <a:t>SQL</a:t>
            </a:r>
            <a:r>
              <a:rPr lang="zh-CN" altLang="en-US" sz="2000" dirty="0"/>
              <a:t>、存储过程以及高级映射。</a:t>
            </a:r>
            <a:endParaRPr lang="en-US" altLang="zh-CN" sz="2000" dirty="0"/>
          </a:p>
          <a:p>
            <a:pPr marL="800100" lvl="1" indent="-342900">
              <a:lnSpc>
                <a:spcPct val="200000"/>
              </a:lnSpc>
              <a:buFont typeface="Arial" panose="020B0604020202020204" pitchFamily="34" charset="0"/>
              <a:buChar char="•"/>
            </a:pPr>
            <a:r>
              <a:rPr lang="zh-CN" altLang="en-US" sz="2000" dirty="0">
                <a:solidFill>
                  <a:srgbClr val="FF0000"/>
                </a:solidFill>
              </a:rPr>
              <a:t>免除了几乎所有的 </a:t>
            </a:r>
            <a:r>
              <a:rPr lang="en-US" altLang="zh-CN" sz="2000" dirty="0">
                <a:solidFill>
                  <a:srgbClr val="FF0000"/>
                </a:solidFill>
              </a:rPr>
              <a:t>JDBC </a:t>
            </a:r>
            <a:r>
              <a:rPr lang="zh-CN" altLang="en-US" sz="2000" dirty="0">
                <a:solidFill>
                  <a:srgbClr val="FF0000"/>
                </a:solidFill>
              </a:rPr>
              <a:t>代码以及设置参数和获取结果集的工作</a:t>
            </a:r>
            <a:r>
              <a:rPr lang="zh-CN" altLang="en-US" sz="2000" dirty="0"/>
              <a:t>。</a:t>
            </a:r>
            <a:endParaRPr lang="en-US" altLang="zh-CN" sz="2000" dirty="0"/>
          </a:p>
          <a:p>
            <a:pPr marL="800100" lvl="1" indent="-342900">
              <a:lnSpc>
                <a:spcPct val="200000"/>
              </a:lnSpc>
              <a:buFont typeface="Arial" panose="020B0604020202020204" pitchFamily="34" charset="0"/>
              <a:buChar char="•"/>
            </a:pPr>
            <a:r>
              <a:rPr lang="zh-CN" altLang="en-US" sz="2000" dirty="0"/>
              <a:t>可以通过简单的 </a:t>
            </a:r>
            <a:r>
              <a:rPr lang="en-US" altLang="zh-CN" sz="2000" dirty="0"/>
              <a:t>XML </a:t>
            </a:r>
            <a:r>
              <a:rPr lang="zh-CN" altLang="en-US" sz="2000" dirty="0"/>
              <a:t>或注解来配置和映射原始类型、接口和 </a:t>
            </a:r>
            <a:r>
              <a:rPr lang="en-US" altLang="zh-CN" sz="2000" dirty="0"/>
              <a:t>Java POJO</a:t>
            </a:r>
            <a:r>
              <a:rPr lang="zh-CN" altLang="en-US" sz="2000" dirty="0"/>
              <a:t>（</a:t>
            </a:r>
            <a:r>
              <a:rPr lang="en-US" altLang="zh-CN" sz="2000" dirty="0"/>
              <a:t>Plain Old Java Objects</a:t>
            </a:r>
            <a:r>
              <a:rPr lang="zh-CN" altLang="en-US" sz="2000" dirty="0"/>
              <a:t>）为数据库中的记录。</a:t>
            </a:r>
            <a:endParaRPr lang="en-US" altLang="zh-CN" sz="2000" dirty="0"/>
          </a:p>
        </p:txBody>
      </p:sp>
      <p:pic>
        <p:nvPicPr>
          <p:cNvPr id="3074" name="Picture 2" descr="MyBati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2595" y="5450610"/>
            <a:ext cx="2860760" cy="719278"/>
          </a:xfrm>
          <a:prstGeom prst="rect">
            <a:avLst/>
          </a:prstGeom>
          <a:noFill/>
          <a:extLst>
            <a:ext uri="{909E8E84-426E-40DD-AFC4-6F175D3DCCD1}">
              <a14:hiddenFill xmlns:a14="http://schemas.microsoft.com/office/drawing/2010/main">
                <a:solidFill>
                  <a:srgbClr val="FFFFFF"/>
                </a:solidFill>
              </a14:hiddenFill>
            </a:ext>
          </a:extLst>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258300" y="4857750"/>
            <a:ext cx="1490345" cy="152527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2" name="矩形 1"/>
          <p:cNvSpPr/>
          <p:nvPr/>
        </p:nvSpPr>
        <p:spPr>
          <a:xfrm>
            <a:off x="2446655" y="4869180"/>
            <a:ext cx="6671310" cy="14789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 </a:t>
            </a:r>
            <a:r>
              <a:rPr lang="zh-CN" altLang="en-US" sz="2800" b="1" dirty="0">
                <a:solidFill>
                  <a:schemeClr val="tx1">
                    <a:lumMod val="85000"/>
                    <a:lumOff val="15000"/>
                  </a:schemeClr>
                </a:solidFill>
                <a:latin typeface="+mn-ea"/>
                <a:ea typeface="+mn-ea"/>
              </a:rPr>
              <a:t>数据库扩展</a:t>
            </a:r>
            <a:endParaRPr lang="zh-CN" altLang="en-US" sz="2800" b="1" dirty="0">
              <a:solidFill>
                <a:schemeClr val="tx1">
                  <a:lumMod val="85000"/>
                  <a:lumOff val="15000"/>
                </a:schemeClr>
              </a:solidFill>
              <a:latin typeface="+mn-ea"/>
              <a:ea typeface="+mn-ea"/>
            </a:endParaRPr>
          </a:p>
        </p:txBody>
      </p:sp>
      <p:sp>
        <p:nvSpPr>
          <p:cNvPr id="6" name="文本框 5"/>
          <p:cNvSpPr txBox="1"/>
          <p:nvPr/>
        </p:nvSpPr>
        <p:spPr>
          <a:xfrm>
            <a:off x="457201" y="1343025"/>
            <a:ext cx="11072812" cy="3728585"/>
          </a:xfrm>
          <a:prstGeom prst="rect">
            <a:avLst/>
          </a:prstGeom>
          <a:noFill/>
        </p:spPr>
        <p:txBody>
          <a:bodyPr wrap="square" rtlCol="0">
            <a:spAutoFit/>
          </a:bodyPr>
          <a:lstStyle/>
          <a:p>
            <a:pPr>
              <a:lnSpc>
                <a:spcPct val="150000"/>
              </a:lnSpc>
            </a:pPr>
            <a:r>
              <a:rPr lang="zh-CN" altLang="en-US" sz="2000" dirty="0"/>
              <a:t>传统的将数据集中存储至</a:t>
            </a:r>
            <a:r>
              <a:rPr lang="zh-CN" altLang="en-US" sz="2000" dirty="0">
                <a:solidFill>
                  <a:srgbClr val="FF0000"/>
                </a:solidFill>
              </a:rPr>
              <a:t>单一数据节点</a:t>
            </a:r>
            <a:r>
              <a:rPr lang="zh-CN" altLang="en-US" sz="2000" dirty="0"/>
              <a:t>的解决方案，在性能、可用性和运维成本这三方面已经难于满足互联网的海量数据和高并发的场景。</a:t>
            </a:r>
            <a:endParaRPr lang="en-US" altLang="zh-CN" sz="2000" dirty="0"/>
          </a:p>
          <a:p>
            <a:pPr>
              <a:lnSpc>
                <a:spcPct val="150000"/>
              </a:lnSpc>
            </a:pPr>
            <a:r>
              <a:rPr lang="zh-CN" altLang="en-US" sz="2000" b="1" dirty="0"/>
              <a:t>性能方面</a:t>
            </a:r>
            <a:r>
              <a:rPr lang="zh-CN" altLang="en-US" sz="2000" dirty="0"/>
              <a:t>：</a:t>
            </a:r>
            <a:endParaRPr lang="en-US" altLang="zh-CN" sz="2000" dirty="0"/>
          </a:p>
          <a:p>
            <a:pPr>
              <a:lnSpc>
                <a:spcPct val="150000"/>
              </a:lnSpc>
            </a:pPr>
            <a:r>
              <a:rPr lang="en-US" altLang="zh-CN" sz="2000" dirty="0"/>
              <a:t>	</a:t>
            </a:r>
            <a:r>
              <a:rPr lang="en-US" altLang="zh-CN" sz="2000" dirty="0">
                <a:solidFill>
                  <a:srgbClr val="FF0000"/>
                </a:solidFill>
              </a:rPr>
              <a:t>I/O</a:t>
            </a:r>
            <a:r>
              <a:rPr lang="zh-CN" altLang="en-US" sz="2000" dirty="0">
                <a:solidFill>
                  <a:schemeClr val="tx1"/>
                </a:solidFill>
              </a:rPr>
              <a:t>瓶颈</a:t>
            </a:r>
            <a:r>
              <a:rPr lang="zh-CN" altLang="en-US" sz="2000" dirty="0"/>
              <a:t>：磁盘</a:t>
            </a:r>
            <a:r>
              <a:rPr lang="en-US" altLang="zh-CN" sz="2000" dirty="0"/>
              <a:t>I/O</a:t>
            </a:r>
            <a:r>
              <a:rPr lang="zh-CN" altLang="en-US" sz="2000" dirty="0"/>
              <a:t>，网络</a:t>
            </a:r>
            <a:r>
              <a:rPr lang="en-US" altLang="zh-CN" sz="2000" dirty="0"/>
              <a:t>I/O</a:t>
            </a:r>
            <a:endParaRPr lang="en-US" altLang="zh-CN" sz="2000" dirty="0"/>
          </a:p>
          <a:p>
            <a:pPr>
              <a:lnSpc>
                <a:spcPct val="150000"/>
              </a:lnSpc>
            </a:pPr>
            <a:r>
              <a:rPr lang="en-US" altLang="zh-CN" sz="2000" dirty="0"/>
              <a:t>	</a:t>
            </a:r>
            <a:r>
              <a:rPr lang="en-US" altLang="zh-CN" sz="2000" dirty="0">
                <a:solidFill>
                  <a:srgbClr val="FF0000"/>
                </a:solidFill>
              </a:rPr>
              <a:t>CPU</a:t>
            </a:r>
            <a:r>
              <a:rPr lang="zh-CN" altLang="en-US" sz="2000" dirty="0">
                <a:solidFill>
                  <a:schemeClr val="tx1"/>
                </a:solidFill>
              </a:rPr>
              <a:t>瓶颈</a:t>
            </a:r>
            <a:r>
              <a:rPr lang="zh-CN" altLang="en-US" sz="2000" dirty="0"/>
              <a:t>：</a:t>
            </a:r>
            <a:r>
              <a:rPr lang="en-US" altLang="zh-CN" sz="2000" dirty="0"/>
              <a:t>SQL</a:t>
            </a:r>
            <a:r>
              <a:rPr lang="zh-CN" altLang="en-US" sz="2000" dirty="0"/>
              <a:t>优化、</a:t>
            </a:r>
            <a:r>
              <a:rPr lang="en-US" altLang="zh-CN" sz="2000" dirty="0"/>
              <a:t>SQL</a:t>
            </a:r>
            <a:r>
              <a:rPr lang="zh-CN" altLang="en-US" sz="2000" dirty="0"/>
              <a:t>语句中需要耗费</a:t>
            </a:r>
            <a:r>
              <a:rPr lang="en-US" altLang="zh-CN" sz="2000" dirty="0"/>
              <a:t>CPU</a:t>
            </a:r>
            <a:r>
              <a:rPr lang="zh-CN" altLang="en-US" sz="2000" dirty="0"/>
              <a:t>的一些操作</a:t>
            </a:r>
            <a:endParaRPr lang="en-US" altLang="zh-CN" sz="2000" dirty="0"/>
          </a:p>
          <a:p>
            <a:pPr>
              <a:lnSpc>
                <a:spcPct val="150000"/>
              </a:lnSpc>
            </a:pPr>
            <a:r>
              <a:rPr lang="en-US" altLang="zh-CN" sz="2000" dirty="0"/>
              <a:t>	</a:t>
            </a:r>
            <a:r>
              <a:rPr lang="zh-CN" altLang="en-US" sz="2000" dirty="0">
                <a:solidFill>
                  <a:srgbClr val="FF0000"/>
                </a:solidFill>
              </a:rPr>
              <a:t>索引方式</a:t>
            </a:r>
            <a:r>
              <a:rPr lang="zh-CN" altLang="en-US" sz="2000" dirty="0"/>
              <a:t>的瓶颈：关系型数据库大多采用</a:t>
            </a:r>
            <a:r>
              <a:rPr lang="en-US" altLang="zh-CN" sz="2000" dirty="0"/>
              <a:t>B+</a:t>
            </a:r>
            <a:r>
              <a:rPr lang="zh-CN" altLang="en-US" sz="2000" dirty="0"/>
              <a:t>树类型的索引，在数据量超过阈值的情况下，索引深度的增加导致查询性能的下降；</a:t>
            </a:r>
            <a:endParaRPr lang="zh-CN" altLang="en-US" sz="2000" dirty="0"/>
          </a:p>
          <a:p>
            <a:pPr>
              <a:lnSpc>
                <a:spcPct val="150000"/>
              </a:lnSpc>
            </a:pPr>
            <a:endParaRPr lang="zh-CN" altLang="en-US" sz="2000" dirty="0"/>
          </a:p>
        </p:txBody>
      </p:sp>
      <p:pic>
        <p:nvPicPr>
          <p:cNvPr id="5" name="图片 4"/>
          <p:cNvPicPr>
            <a:picLocks noChangeAspect="1"/>
          </p:cNvPicPr>
          <p:nvPr/>
        </p:nvPicPr>
        <p:blipFill>
          <a:blip r:embed="rId1"/>
          <a:stretch>
            <a:fillRect/>
          </a:stretch>
        </p:blipFill>
        <p:spPr>
          <a:xfrm>
            <a:off x="593090" y="5692140"/>
            <a:ext cx="775970" cy="775970"/>
          </a:xfrm>
          <a:prstGeom prst="rect">
            <a:avLst/>
          </a:prstGeom>
        </p:spPr>
      </p:pic>
      <p:sp>
        <p:nvSpPr>
          <p:cNvPr id="8" name="矩形 7"/>
          <p:cNvSpPr/>
          <p:nvPr/>
        </p:nvSpPr>
        <p:spPr>
          <a:xfrm>
            <a:off x="2637155" y="5107305"/>
            <a:ext cx="1571625" cy="9429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Controller</a:t>
            </a:r>
            <a:endParaRPr lang="en-US" altLang="zh-CN"/>
          </a:p>
        </p:txBody>
      </p:sp>
      <p:sp>
        <p:nvSpPr>
          <p:cNvPr id="10" name="矩形 9"/>
          <p:cNvSpPr/>
          <p:nvPr/>
        </p:nvSpPr>
        <p:spPr>
          <a:xfrm>
            <a:off x="4953000" y="5107305"/>
            <a:ext cx="1571625" cy="9429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altLang="zh-CN"/>
              <a:t>Service</a:t>
            </a:r>
            <a:endParaRPr lang="en-US" altLang="zh-CN"/>
          </a:p>
        </p:txBody>
      </p:sp>
      <p:sp>
        <p:nvSpPr>
          <p:cNvPr id="11" name="矩形 10"/>
          <p:cNvSpPr/>
          <p:nvPr/>
        </p:nvSpPr>
        <p:spPr>
          <a:xfrm>
            <a:off x="7268845" y="5107305"/>
            <a:ext cx="1571625" cy="942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a:t>Dao</a:t>
            </a:r>
            <a:endParaRPr lang="en-US" altLang="zh-CN"/>
          </a:p>
        </p:txBody>
      </p:sp>
      <p:sp>
        <p:nvSpPr>
          <p:cNvPr id="12" name="左箭头 11"/>
          <p:cNvSpPr/>
          <p:nvPr/>
        </p:nvSpPr>
        <p:spPr>
          <a:xfrm rot="10800000">
            <a:off x="1599565" y="5464810"/>
            <a:ext cx="969010" cy="2095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760220" y="5107940"/>
            <a:ext cx="551180" cy="368300"/>
          </a:xfrm>
          <a:prstGeom prst="rect">
            <a:avLst/>
          </a:prstGeom>
          <a:noFill/>
        </p:spPr>
        <p:txBody>
          <a:bodyPr wrap="none" rtlCol="0">
            <a:spAutoFit/>
          </a:bodyPr>
          <a:p>
            <a:r>
              <a:rPr lang="en-US" altLang="zh-CN">
                <a:solidFill>
                  <a:srgbClr val="FF0000"/>
                </a:solidFill>
              </a:rPr>
              <a:t>API</a:t>
            </a:r>
            <a:endParaRPr lang="en-US" altLang="zh-CN">
              <a:solidFill>
                <a:srgbClr val="FF0000"/>
              </a:solidFill>
            </a:endParaRPr>
          </a:p>
        </p:txBody>
      </p:sp>
      <p:pic>
        <p:nvPicPr>
          <p:cNvPr id="27" name="Picture 2" descr="https://timgsa.baidu.com/timg?image&amp;quality=80&amp;size=b9999_10000&amp;sec=1589691217431&amp;di=e87d9928cd732e0e0a7f81fa26e1a74d&amp;imgtype=0&amp;src=http%3A%2F%2Fpic.51yuansu.com%2Fpic2%2Fcover%2F00%2F46%2F20%2F58156ab937f5c_6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9845" y="5117655"/>
            <a:ext cx="904094" cy="904094"/>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17"/>
          <p:cNvSpPr/>
          <p:nvPr/>
        </p:nvSpPr>
        <p:spPr>
          <a:xfrm>
            <a:off x="4227830" y="550481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右箭头 18"/>
          <p:cNvSpPr/>
          <p:nvPr/>
        </p:nvSpPr>
        <p:spPr>
          <a:xfrm>
            <a:off x="6555740" y="551116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右箭头 19"/>
          <p:cNvSpPr/>
          <p:nvPr/>
        </p:nvSpPr>
        <p:spPr>
          <a:xfrm>
            <a:off x="8883650" y="550481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 name="图片 15"/>
          <p:cNvPicPr>
            <a:picLocks noChangeAspect="1"/>
          </p:cNvPicPr>
          <p:nvPr/>
        </p:nvPicPr>
        <p:blipFill>
          <a:blip r:embed="rId3">
            <a:clrChange>
              <a:clrFrom>
                <a:srgbClr val="FFFFFF"/>
              </a:clrFrom>
              <a:clrTo>
                <a:srgbClr val="FFFFFF">
                  <a:alpha val="0"/>
                </a:srgbClr>
              </a:clrTo>
            </a:clrChange>
          </a:blip>
          <a:stretch>
            <a:fillRect/>
          </a:stretch>
        </p:blipFill>
        <p:spPr>
          <a:xfrm>
            <a:off x="598805" y="4730750"/>
            <a:ext cx="847090" cy="961390"/>
          </a:xfrm>
          <a:prstGeom prst="rect">
            <a:avLst/>
          </a:prstGeom>
        </p:spPr>
      </p:pic>
      <p:sp>
        <p:nvSpPr>
          <p:cNvPr id="4" name="文本框 3"/>
          <p:cNvSpPr txBox="1"/>
          <p:nvPr/>
        </p:nvSpPr>
        <p:spPr>
          <a:xfrm>
            <a:off x="4937760" y="6405245"/>
            <a:ext cx="1325880" cy="368300"/>
          </a:xfrm>
          <a:prstGeom prst="rect">
            <a:avLst/>
          </a:prstGeom>
          <a:noFill/>
        </p:spPr>
        <p:txBody>
          <a:bodyPr wrap="none" rtlCol="0">
            <a:spAutoFit/>
          </a:bodyPr>
          <a:p>
            <a:r>
              <a:rPr lang="zh-CN" altLang="en-US"/>
              <a:t>应用服务器</a:t>
            </a:r>
            <a:endParaRPr lang="zh-CN" altLang="en-US"/>
          </a:p>
        </p:txBody>
      </p:sp>
      <p:sp>
        <p:nvSpPr>
          <p:cNvPr id="7" name="文本框 6"/>
          <p:cNvSpPr txBox="1"/>
          <p:nvPr/>
        </p:nvSpPr>
        <p:spPr>
          <a:xfrm>
            <a:off x="9237980" y="6405245"/>
            <a:ext cx="1554480" cy="368300"/>
          </a:xfrm>
          <a:prstGeom prst="rect">
            <a:avLst/>
          </a:prstGeom>
          <a:noFill/>
        </p:spPr>
        <p:txBody>
          <a:bodyPr wrap="none" rtlCol="0">
            <a:spAutoFit/>
          </a:bodyPr>
          <a:p>
            <a:r>
              <a:rPr lang="zh-CN" altLang="en-US"/>
              <a:t>数据库服务器</a:t>
            </a:r>
            <a:endParaRPr lang="zh-CN" altLang="en-US"/>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4.3.1 </a:t>
            </a:r>
            <a:r>
              <a:rPr lang="zh-CN" altLang="en-US" sz="2800" b="1" dirty="0">
                <a:solidFill>
                  <a:schemeClr val="tx1">
                    <a:lumMod val="85000"/>
                    <a:lumOff val="15000"/>
                  </a:schemeClr>
                </a:solidFill>
                <a:latin typeface="+mn-ea"/>
                <a:ea typeface="+mn-ea"/>
              </a:rPr>
              <a:t>数据库扩展概述</a:t>
            </a:r>
            <a:endParaRPr lang="zh-CN" altLang="en-US" sz="2800" b="1" dirty="0">
              <a:solidFill>
                <a:schemeClr val="tx1">
                  <a:lumMod val="85000"/>
                  <a:lumOff val="15000"/>
                </a:schemeClr>
              </a:solidFill>
              <a:latin typeface="+mn-ea"/>
              <a:ea typeface="+mn-ea"/>
            </a:endParaRPr>
          </a:p>
        </p:txBody>
      </p:sp>
      <p:sp>
        <p:nvSpPr>
          <p:cNvPr id="6" name="文本框 5"/>
          <p:cNvSpPr txBox="1"/>
          <p:nvPr/>
        </p:nvSpPr>
        <p:spPr>
          <a:xfrm>
            <a:off x="457201" y="1343025"/>
            <a:ext cx="11072812" cy="2808974"/>
          </a:xfrm>
          <a:prstGeom prst="rect">
            <a:avLst/>
          </a:prstGeom>
          <a:noFill/>
        </p:spPr>
        <p:txBody>
          <a:bodyPr wrap="square" rtlCol="0">
            <a:spAutoFit/>
          </a:bodyPr>
          <a:lstStyle/>
          <a:p>
            <a:pPr>
              <a:lnSpc>
                <a:spcPct val="150000"/>
              </a:lnSpc>
            </a:pPr>
            <a:r>
              <a:rPr lang="zh-CN" altLang="en-US" sz="2000" b="1" dirty="0"/>
              <a:t>可用性</a:t>
            </a:r>
            <a:r>
              <a:rPr lang="zh-CN" altLang="en-US" sz="2000" dirty="0"/>
              <a:t>：服务的无状态化，能够达到较小成本的随意扩容，导致系统最终压力都落在数据库之上。单一的数据节点，或主从架构，越来越难以承担。数据库的可用性，成为系统的关键。</a:t>
            </a:r>
            <a:endParaRPr lang="zh-CN" altLang="en-US" sz="2000" dirty="0"/>
          </a:p>
          <a:p>
            <a:pPr>
              <a:lnSpc>
                <a:spcPct val="150000"/>
              </a:lnSpc>
            </a:pPr>
            <a:endParaRPr lang="zh-CN" altLang="en-US" sz="2000" dirty="0"/>
          </a:p>
          <a:p>
            <a:pPr>
              <a:lnSpc>
                <a:spcPct val="150000"/>
              </a:lnSpc>
            </a:pPr>
            <a:r>
              <a:rPr lang="zh-CN" altLang="en-US" sz="2000" b="1" dirty="0"/>
              <a:t>运维成本</a:t>
            </a:r>
            <a:r>
              <a:rPr lang="zh-CN" altLang="en-US" sz="2000" dirty="0"/>
              <a:t>：当一个数据库实例中的数据达到阈值以上，对于</a:t>
            </a:r>
            <a:r>
              <a:rPr lang="en-US" altLang="zh-CN" sz="2000" dirty="0"/>
              <a:t>DBA</a:t>
            </a:r>
            <a:r>
              <a:rPr lang="zh-CN" altLang="en-US" sz="2000" dirty="0"/>
              <a:t>的运维压力就会增大。数据备份和恢复的时间成本都将随着数据量的大小而愈发不可控。一般来讲，单一数据库实例的数据的阈值在</a:t>
            </a:r>
            <a:r>
              <a:rPr lang="en-US" altLang="zh-CN" sz="2000" dirty="0"/>
              <a:t>1TB</a:t>
            </a:r>
            <a:r>
              <a:rPr lang="zh-CN" altLang="en-US" sz="2000" dirty="0"/>
              <a:t>之内，是比较合理的范围。</a:t>
            </a:r>
            <a:endParaRPr lang="zh-CN" altLang="en-US" sz="2000" dirty="0"/>
          </a:p>
        </p:txBody>
      </p:sp>
      <p:sp>
        <p:nvSpPr>
          <p:cNvPr id="3" name="矩形 2"/>
          <p:cNvSpPr/>
          <p:nvPr/>
        </p:nvSpPr>
        <p:spPr>
          <a:xfrm>
            <a:off x="9258300" y="4857750"/>
            <a:ext cx="1490345" cy="152527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2" name="矩形 1"/>
          <p:cNvSpPr/>
          <p:nvPr/>
        </p:nvSpPr>
        <p:spPr>
          <a:xfrm>
            <a:off x="2446655" y="4869180"/>
            <a:ext cx="6671310" cy="147891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5" name="图片 4"/>
          <p:cNvPicPr>
            <a:picLocks noChangeAspect="1"/>
          </p:cNvPicPr>
          <p:nvPr/>
        </p:nvPicPr>
        <p:blipFill>
          <a:blip r:embed="rId1"/>
          <a:stretch>
            <a:fillRect/>
          </a:stretch>
        </p:blipFill>
        <p:spPr>
          <a:xfrm>
            <a:off x="593090" y="5692140"/>
            <a:ext cx="775970" cy="775970"/>
          </a:xfrm>
          <a:prstGeom prst="rect">
            <a:avLst/>
          </a:prstGeom>
        </p:spPr>
      </p:pic>
      <p:sp>
        <p:nvSpPr>
          <p:cNvPr id="8" name="矩形 7"/>
          <p:cNvSpPr/>
          <p:nvPr/>
        </p:nvSpPr>
        <p:spPr>
          <a:xfrm>
            <a:off x="2637155" y="5107305"/>
            <a:ext cx="1571625" cy="9429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altLang="zh-CN"/>
              <a:t>Controller</a:t>
            </a:r>
            <a:endParaRPr lang="en-US" altLang="zh-CN"/>
          </a:p>
        </p:txBody>
      </p:sp>
      <p:sp>
        <p:nvSpPr>
          <p:cNvPr id="10" name="矩形 9"/>
          <p:cNvSpPr/>
          <p:nvPr/>
        </p:nvSpPr>
        <p:spPr>
          <a:xfrm>
            <a:off x="4953000" y="5107305"/>
            <a:ext cx="1571625" cy="9429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altLang="zh-CN"/>
              <a:t>Service</a:t>
            </a:r>
            <a:endParaRPr lang="en-US" altLang="zh-CN"/>
          </a:p>
        </p:txBody>
      </p:sp>
      <p:sp>
        <p:nvSpPr>
          <p:cNvPr id="11" name="矩形 10"/>
          <p:cNvSpPr/>
          <p:nvPr/>
        </p:nvSpPr>
        <p:spPr>
          <a:xfrm>
            <a:off x="7268845" y="5107305"/>
            <a:ext cx="1571625" cy="942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altLang="zh-CN"/>
              <a:t>Dao</a:t>
            </a:r>
            <a:endParaRPr lang="en-US" altLang="zh-CN"/>
          </a:p>
        </p:txBody>
      </p:sp>
      <p:sp>
        <p:nvSpPr>
          <p:cNvPr id="12" name="左箭头 11"/>
          <p:cNvSpPr/>
          <p:nvPr/>
        </p:nvSpPr>
        <p:spPr>
          <a:xfrm rot="10800000">
            <a:off x="1599565" y="5464810"/>
            <a:ext cx="969010" cy="2095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760220" y="5107940"/>
            <a:ext cx="551180" cy="368300"/>
          </a:xfrm>
          <a:prstGeom prst="rect">
            <a:avLst/>
          </a:prstGeom>
          <a:noFill/>
        </p:spPr>
        <p:txBody>
          <a:bodyPr wrap="none" rtlCol="0">
            <a:spAutoFit/>
          </a:bodyPr>
          <a:p>
            <a:r>
              <a:rPr lang="en-US" altLang="zh-CN">
                <a:solidFill>
                  <a:srgbClr val="FF0000"/>
                </a:solidFill>
              </a:rPr>
              <a:t>API</a:t>
            </a:r>
            <a:endParaRPr lang="en-US" altLang="zh-CN">
              <a:solidFill>
                <a:srgbClr val="FF0000"/>
              </a:solidFill>
            </a:endParaRPr>
          </a:p>
        </p:txBody>
      </p:sp>
      <p:pic>
        <p:nvPicPr>
          <p:cNvPr id="27" name="Picture 2" descr="https://timgsa.baidu.com/timg?image&amp;quality=80&amp;size=b9999_10000&amp;sec=1589691217431&amp;di=e87d9928cd732e0e0a7f81fa26e1a74d&amp;imgtype=0&amp;src=http%3A%2F%2Fpic.51yuansu.com%2Fpic2%2Fcover%2F00%2F46%2F20%2F58156ab937f5c_6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9845" y="5117655"/>
            <a:ext cx="904094" cy="904094"/>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17"/>
          <p:cNvSpPr/>
          <p:nvPr/>
        </p:nvSpPr>
        <p:spPr>
          <a:xfrm>
            <a:off x="4227830" y="550481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右箭头 18"/>
          <p:cNvSpPr/>
          <p:nvPr/>
        </p:nvSpPr>
        <p:spPr>
          <a:xfrm>
            <a:off x="6555740" y="551116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右箭头 19"/>
          <p:cNvSpPr/>
          <p:nvPr/>
        </p:nvSpPr>
        <p:spPr>
          <a:xfrm>
            <a:off x="8883650" y="5504815"/>
            <a:ext cx="709930" cy="163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 name="图片 15"/>
          <p:cNvPicPr>
            <a:picLocks noChangeAspect="1"/>
          </p:cNvPicPr>
          <p:nvPr/>
        </p:nvPicPr>
        <p:blipFill>
          <a:blip r:embed="rId3">
            <a:clrChange>
              <a:clrFrom>
                <a:srgbClr val="FFFFFF"/>
              </a:clrFrom>
              <a:clrTo>
                <a:srgbClr val="FFFFFF">
                  <a:alpha val="0"/>
                </a:srgbClr>
              </a:clrTo>
            </a:clrChange>
          </a:blip>
          <a:stretch>
            <a:fillRect/>
          </a:stretch>
        </p:blipFill>
        <p:spPr>
          <a:xfrm>
            <a:off x="598805" y="4730750"/>
            <a:ext cx="847090" cy="961390"/>
          </a:xfrm>
          <a:prstGeom prst="rect">
            <a:avLst/>
          </a:prstGeom>
        </p:spPr>
      </p:pic>
      <p:sp>
        <p:nvSpPr>
          <p:cNvPr id="4" name="文本框 3"/>
          <p:cNvSpPr txBox="1"/>
          <p:nvPr/>
        </p:nvSpPr>
        <p:spPr>
          <a:xfrm>
            <a:off x="4937760" y="6405245"/>
            <a:ext cx="1325880" cy="368300"/>
          </a:xfrm>
          <a:prstGeom prst="rect">
            <a:avLst/>
          </a:prstGeom>
          <a:noFill/>
        </p:spPr>
        <p:txBody>
          <a:bodyPr wrap="none" rtlCol="0">
            <a:spAutoFit/>
          </a:bodyPr>
          <a:p>
            <a:r>
              <a:rPr lang="zh-CN" altLang="en-US"/>
              <a:t>应用服务器</a:t>
            </a:r>
            <a:endParaRPr lang="zh-CN" altLang="en-US"/>
          </a:p>
        </p:txBody>
      </p:sp>
      <p:sp>
        <p:nvSpPr>
          <p:cNvPr id="7" name="文本框 6"/>
          <p:cNvSpPr txBox="1"/>
          <p:nvPr/>
        </p:nvSpPr>
        <p:spPr>
          <a:xfrm>
            <a:off x="9237980" y="6405245"/>
            <a:ext cx="1554480" cy="368300"/>
          </a:xfrm>
          <a:prstGeom prst="rect">
            <a:avLst/>
          </a:prstGeom>
          <a:noFill/>
        </p:spPr>
        <p:txBody>
          <a:bodyPr wrap="none" rtlCol="0">
            <a:spAutoFit/>
          </a:bodyPr>
          <a:p>
            <a:r>
              <a:rPr lang="zh-CN" altLang="en-US"/>
              <a:t>数据库服务器</a:t>
            </a:r>
            <a:endParaRPr lang="zh-CN" altLang="en-US"/>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4.3.1</a:t>
            </a:r>
            <a:r>
              <a:rPr lang="zh-CN" altLang="en-US" sz="2800" b="1" dirty="0">
                <a:solidFill>
                  <a:schemeClr val="tx1">
                    <a:lumMod val="85000"/>
                    <a:lumOff val="15000"/>
                  </a:schemeClr>
                </a:solidFill>
                <a:latin typeface="+mn-ea"/>
                <a:ea typeface="+mn-ea"/>
              </a:rPr>
              <a:t> </a:t>
            </a:r>
            <a:r>
              <a:rPr lang="zh-CN" altLang="en-US" sz="2800" b="1" dirty="0">
                <a:solidFill>
                  <a:schemeClr val="tx1">
                    <a:lumMod val="85000"/>
                    <a:lumOff val="15000"/>
                  </a:schemeClr>
                </a:solidFill>
                <a:latin typeface="+mn-ea"/>
              </a:rPr>
              <a:t>数据库扩展概述</a:t>
            </a:r>
            <a:endParaRPr lang="zh-CN" altLang="en-US" sz="2800" b="1" dirty="0">
              <a:solidFill>
                <a:schemeClr val="tx1">
                  <a:lumMod val="85000"/>
                  <a:lumOff val="15000"/>
                </a:schemeClr>
              </a:solidFill>
              <a:latin typeface="+mn-ea"/>
              <a:ea typeface="+mn-ea"/>
            </a:endParaRPr>
          </a:p>
        </p:txBody>
      </p:sp>
      <p:sp>
        <p:nvSpPr>
          <p:cNvPr id="6" name="文本框 5"/>
          <p:cNvSpPr txBox="1"/>
          <p:nvPr/>
        </p:nvSpPr>
        <p:spPr>
          <a:xfrm>
            <a:off x="457201" y="1343025"/>
            <a:ext cx="11072812" cy="3784600"/>
          </a:xfrm>
          <a:prstGeom prst="rect">
            <a:avLst/>
          </a:prstGeom>
          <a:noFill/>
        </p:spPr>
        <p:txBody>
          <a:bodyPr wrap="square" rtlCol="0">
            <a:spAutoFit/>
          </a:bodyPr>
          <a:lstStyle/>
          <a:p>
            <a:pPr>
              <a:lnSpc>
                <a:spcPct val="150000"/>
              </a:lnSpc>
            </a:pPr>
            <a:r>
              <a:rPr lang="zh-CN" altLang="en-US" sz="2000" dirty="0"/>
              <a:t>数据库扩展：将存放在单一数据库中的数据</a:t>
            </a:r>
            <a:r>
              <a:rPr lang="zh-CN" altLang="en-US" sz="2000" dirty="0">
                <a:solidFill>
                  <a:srgbClr val="FF0000"/>
                </a:solidFill>
              </a:rPr>
              <a:t>分散地存放至多个结点</a:t>
            </a:r>
            <a:r>
              <a:rPr lang="zh-CN" altLang="en-US" sz="2000" dirty="0"/>
              <a:t>以达到提升性能瓶颈以及可用性的效果。 </a:t>
            </a:r>
            <a:endParaRPr lang="en-US" altLang="zh-CN" sz="2000" dirty="0"/>
          </a:p>
          <a:p>
            <a:pPr>
              <a:lnSpc>
                <a:spcPct val="150000"/>
              </a:lnSpc>
            </a:pPr>
            <a:r>
              <a:rPr lang="zh-CN" altLang="en-US" sz="2000" dirty="0"/>
              <a:t>数据库扩展的方法：</a:t>
            </a:r>
            <a:endParaRPr lang="en-US" altLang="zh-CN" sz="2000" dirty="0"/>
          </a:p>
          <a:p>
            <a:pPr marL="342900" indent="-342900">
              <a:lnSpc>
                <a:spcPct val="150000"/>
              </a:lnSpc>
              <a:buFont typeface="Arial" panose="020B0604020202020204" pitchFamily="34" charset="0"/>
              <a:buChar char="•"/>
            </a:pPr>
            <a:r>
              <a:rPr lang="zh-CN" altLang="en-US" sz="2000" dirty="0"/>
              <a:t>传统</a:t>
            </a:r>
            <a:r>
              <a:rPr lang="en-US" altLang="zh-CN" sz="2000" dirty="0"/>
              <a:t>SQL</a:t>
            </a:r>
            <a:r>
              <a:rPr lang="zh-CN" altLang="en-US" sz="2000" dirty="0"/>
              <a:t>数据库（</a:t>
            </a:r>
            <a:r>
              <a:rPr lang="en-GB" altLang="zh-CN" sz="2000" dirty="0"/>
              <a:t>RDBMS</a:t>
            </a:r>
            <a:r>
              <a:rPr lang="zh-CN" altLang="en-US" sz="2000" dirty="0"/>
              <a:t>）：分库分表、读写分离</a:t>
            </a:r>
            <a:endParaRPr lang="en-US" altLang="zh-CN" sz="2000" dirty="0"/>
          </a:p>
          <a:p>
            <a:pPr marL="342900" indent="-342900">
              <a:lnSpc>
                <a:spcPct val="150000"/>
              </a:lnSpc>
              <a:buFont typeface="Arial" panose="020B0604020202020204" pitchFamily="34" charset="0"/>
              <a:buChar char="•"/>
            </a:pPr>
            <a:r>
              <a:rPr lang="en-US" altLang="zh-CN" sz="2000" dirty="0"/>
              <a:t>NoSQL</a:t>
            </a:r>
            <a:r>
              <a:rPr lang="zh-CN" altLang="en-US" sz="2000" dirty="0"/>
              <a:t>数据库：</a:t>
            </a:r>
            <a:r>
              <a:rPr lang="en-US" altLang="zh-CN" sz="2000" dirty="0"/>
              <a:t>MongoDB</a:t>
            </a:r>
            <a:r>
              <a:rPr lang="zh-CN" altLang="en-US" sz="2000" dirty="0"/>
              <a:t>、</a:t>
            </a:r>
            <a:r>
              <a:rPr lang="en-US" altLang="zh-CN" sz="2000" dirty="0" err="1"/>
              <a:t>Hbase</a:t>
            </a:r>
            <a:r>
              <a:rPr lang="zh-CN" altLang="en-US" sz="2000" dirty="0"/>
              <a:t>、</a:t>
            </a:r>
            <a:r>
              <a:rPr lang="en-US" altLang="zh-CN" sz="2000" dirty="0"/>
              <a:t>Key-Value</a:t>
            </a:r>
            <a:r>
              <a:rPr lang="zh-CN" altLang="en-US" sz="2000" dirty="0"/>
              <a:t>数据库、时序数据库、图数据库、全文搜索数据库、表格</a:t>
            </a:r>
            <a:r>
              <a:rPr lang="zh-CN" altLang="en-US" sz="2000" dirty="0"/>
              <a:t>存储等</a:t>
            </a:r>
            <a:endParaRPr lang="en-US" altLang="zh-CN" sz="2000" dirty="0"/>
          </a:p>
          <a:p>
            <a:pPr marL="342900" indent="-342900">
              <a:lnSpc>
                <a:spcPct val="150000"/>
              </a:lnSpc>
              <a:buFont typeface="Arial" panose="020B0604020202020204" pitchFamily="34" charset="0"/>
              <a:buChar char="•"/>
            </a:pPr>
            <a:r>
              <a:rPr lang="en-US" altLang="zh-CN" sz="2000" dirty="0"/>
              <a:t>NewSQL</a:t>
            </a:r>
            <a:r>
              <a:rPr lang="zh-CN" altLang="en-US" sz="2000" dirty="0"/>
              <a:t>数据库：</a:t>
            </a:r>
            <a:r>
              <a:rPr lang="en-US" altLang="zh-CN" sz="2000" dirty="0" err="1"/>
              <a:t>TiDB</a:t>
            </a:r>
            <a:r>
              <a:rPr lang="zh-CN" altLang="en-US" sz="2000" dirty="0"/>
              <a:t>、</a:t>
            </a:r>
            <a:r>
              <a:rPr lang="en-GB" altLang="zh-CN" sz="2000" dirty="0" err="1"/>
              <a:t>OceanBase</a:t>
            </a:r>
            <a:r>
              <a:rPr lang="zh-CN" altLang="en-US" sz="2000" dirty="0"/>
              <a:t>、</a:t>
            </a:r>
            <a:r>
              <a:rPr lang="en-GB" altLang="zh-CN" sz="2000" dirty="0"/>
              <a:t> </a:t>
            </a:r>
            <a:r>
              <a:rPr lang="en-GB" altLang="zh-CN" sz="2000" dirty="0" err="1"/>
              <a:t>PolarDB</a:t>
            </a:r>
            <a:r>
              <a:rPr lang="zh-CN" altLang="en-US" sz="2000" dirty="0"/>
              <a:t>等</a:t>
            </a:r>
            <a:endParaRPr lang="en-US" altLang="zh-CN" sz="2000" dirty="0"/>
          </a:p>
          <a:p>
            <a:pPr>
              <a:lnSpc>
                <a:spcPct val="150000"/>
              </a:lnSpc>
            </a:pPr>
            <a:r>
              <a:rPr lang="zh-CN" altLang="en-US" sz="2000" dirty="0"/>
              <a:t>      </a:t>
            </a:r>
            <a:endParaRPr lang="en-US" altLang="zh-CN" sz="2000" dirty="0"/>
          </a:p>
        </p:txBody>
      </p:sp>
      <p:sp>
        <p:nvSpPr>
          <p:cNvPr id="8" name="矩形 7"/>
          <p:cNvSpPr/>
          <p:nvPr/>
        </p:nvSpPr>
        <p:spPr>
          <a:xfrm>
            <a:off x="738415" y="5138728"/>
            <a:ext cx="5669280" cy="1198880"/>
          </a:xfrm>
          <a:prstGeom prst="rect">
            <a:avLst/>
          </a:prstGeom>
        </p:spPr>
        <p:txBody>
          <a:bodyPr wrap="none">
            <a:spAutoFit/>
          </a:bodyPr>
          <a:lstStyle/>
          <a:p>
            <a:pPr>
              <a:lnSpc>
                <a:spcPct val="150000"/>
              </a:lnSpc>
            </a:pPr>
            <a:r>
              <a:rPr lang="zh-CN" altLang="en-US" dirty="0"/>
              <a:t>参考文章：云原生数据库设计新思路，黄东旭 </a:t>
            </a:r>
            <a:endParaRPr lang="en-US" altLang="zh-CN" dirty="0"/>
          </a:p>
          <a:p>
            <a:pPr>
              <a:lnSpc>
                <a:spcPct val="150000"/>
              </a:lnSpc>
            </a:pPr>
            <a:r>
              <a:rPr lang="zh-CN" altLang="en-US" dirty="0">
                <a:hlinkClick r:id="rId1"/>
              </a:rPr>
              <a:t>https://www.infoq.cn/article/2urzLXGzykx0VmYYVekO</a:t>
            </a:r>
            <a:endParaRPr lang="en-US" altLang="zh-CN" dirty="0"/>
          </a:p>
          <a:p>
            <a:endParaRPr lang="zh-CN" altLang="en-US" dirty="0"/>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4.3.1 </a:t>
            </a:r>
            <a:r>
              <a:rPr lang="zh-CN" altLang="en-US" sz="2800" b="1" dirty="0">
                <a:solidFill>
                  <a:schemeClr val="tx1">
                    <a:lumMod val="85000"/>
                    <a:lumOff val="15000"/>
                  </a:schemeClr>
                </a:solidFill>
                <a:latin typeface="+mn-ea"/>
                <a:ea typeface="+mn-ea"/>
              </a:rPr>
              <a:t>数据库扩展概述</a:t>
            </a:r>
            <a:endParaRPr lang="zh-CN" altLang="en-US" sz="2800" b="1" dirty="0">
              <a:solidFill>
                <a:schemeClr val="tx1">
                  <a:lumMod val="85000"/>
                  <a:lumOff val="15000"/>
                </a:schemeClr>
              </a:solidFill>
              <a:latin typeface="+mn-ea"/>
              <a:ea typeface="+mn-ea"/>
            </a:endParaRPr>
          </a:p>
        </p:txBody>
      </p:sp>
      <p:pic>
        <p:nvPicPr>
          <p:cNvPr id="2" name="图片 1"/>
          <p:cNvPicPr>
            <a:picLocks noChangeAspect="1"/>
          </p:cNvPicPr>
          <p:nvPr/>
        </p:nvPicPr>
        <p:blipFill>
          <a:blip r:embed="rId1"/>
          <a:stretch>
            <a:fillRect/>
          </a:stretch>
        </p:blipFill>
        <p:spPr>
          <a:xfrm>
            <a:off x="1315584" y="1246844"/>
            <a:ext cx="9560832" cy="5480946"/>
          </a:xfrm>
          <a:prstGeom prst="rect">
            <a:avLst/>
          </a:prstGeom>
        </p:spPr>
      </p:pic>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dirty="0">
              <a:latin typeface="宋体" pitchFamily="2" charset="-122"/>
              <a:ea typeface="宋体" pitchFamily="2" charset="-122"/>
              <a:sym typeface="+mn-ea"/>
            </a:endParaRPr>
          </a:p>
        </p:txBody>
      </p:sp>
      <p:sp>
        <p:nvSpPr>
          <p:cNvPr id="10" name="Rectangle 43"/>
          <p:cNvSpPr>
            <a:spLocks noChangeArrowheads="1"/>
          </p:cNvSpPr>
          <p:nvPr/>
        </p:nvSpPr>
        <p:spPr bwMode="auto">
          <a:xfrm>
            <a:off x="389255" y="1257300"/>
            <a:ext cx="1144587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对于同一时刻有</a:t>
            </a:r>
            <a:r>
              <a:rPr lang="zh-CN" altLang="en-US" sz="2000" b="0" dirty="0">
                <a:solidFill>
                  <a:srgbClr val="FF0000"/>
                </a:solidFill>
                <a:latin typeface="微软雅黑" charset="0"/>
                <a:ea typeface="微软雅黑" charset="0"/>
                <a:cs typeface="微软雅黑" charset="0"/>
              </a:rPr>
              <a:t>大量并发读</a:t>
            </a:r>
            <a:r>
              <a:rPr lang="zh-CN" altLang="en-US" sz="2000" b="0" dirty="0">
                <a:solidFill>
                  <a:schemeClr val="tx1"/>
                </a:solidFill>
                <a:latin typeface="微软雅黑" charset="0"/>
                <a:ea typeface="微软雅黑" charset="0"/>
                <a:cs typeface="微软雅黑" charset="0"/>
              </a:rPr>
              <a:t>操作和</a:t>
            </a:r>
            <a:r>
              <a:rPr lang="zh-CN" altLang="en-US" sz="2000" b="0" dirty="0">
                <a:solidFill>
                  <a:srgbClr val="FF0000"/>
                </a:solidFill>
                <a:latin typeface="微软雅黑" charset="0"/>
                <a:ea typeface="微软雅黑" charset="0"/>
                <a:cs typeface="微软雅黑" charset="0"/>
              </a:rPr>
              <a:t>较少写</a:t>
            </a:r>
            <a:r>
              <a:rPr lang="zh-CN" altLang="en-US" sz="2000" b="0" dirty="0">
                <a:solidFill>
                  <a:schemeClr val="tx1"/>
                </a:solidFill>
                <a:latin typeface="微软雅黑" charset="0"/>
                <a:ea typeface="微软雅黑" charset="0"/>
                <a:cs typeface="微软雅黑" charset="0"/>
              </a:rPr>
              <a:t>操作类型的应用系统来说，将数据库拆分为</a:t>
            </a:r>
            <a:r>
              <a:rPr lang="zh-CN" altLang="en-US" sz="2000" b="0" dirty="0">
                <a:solidFill>
                  <a:srgbClr val="FF0000"/>
                </a:solidFill>
                <a:latin typeface="微软雅黑" charset="0"/>
                <a:ea typeface="微软雅黑" charset="0"/>
                <a:cs typeface="微软雅黑" charset="0"/>
              </a:rPr>
              <a:t>主库</a:t>
            </a:r>
            <a:r>
              <a:rPr lang="zh-CN" altLang="en-US" sz="2000" b="0" dirty="0">
                <a:solidFill>
                  <a:schemeClr val="tx1"/>
                </a:solidFill>
                <a:latin typeface="微软雅黑" charset="0"/>
                <a:ea typeface="微软雅黑" charset="0"/>
                <a:cs typeface="微软雅黑" charset="0"/>
              </a:rPr>
              <a:t>和</a:t>
            </a:r>
            <a:r>
              <a:rPr lang="zh-CN" altLang="en-US" sz="2000" b="0" dirty="0">
                <a:solidFill>
                  <a:srgbClr val="FF0000"/>
                </a:solidFill>
                <a:latin typeface="微软雅黑" charset="0"/>
                <a:ea typeface="微软雅黑" charset="0"/>
                <a:cs typeface="微软雅黑" charset="0"/>
              </a:rPr>
              <a:t>从库</a:t>
            </a:r>
            <a:r>
              <a:rPr lang="zh-CN" altLang="en-US" sz="2000" b="0" dirty="0">
                <a:solidFill>
                  <a:schemeClr val="tx1"/>
                </a:solidFill>
                <a:latin typeface="微软雅黑" charset="0"/>
                <a:ea typeface="微软雅黑" charset="0"/>
                <a:cs typeface="微软雅黑" charset="0"/>
              </a:rPr>
              <a:t>，</a:t>
            </a:r>
            <a:r>
              <a:rPr lang="zh-CN" altLang="en-US" sz="2000" b="0" dirty="0">
                <a:solidFill>
                  <a:srgbClr val="FF0000"/>
                </a:solidFill>
                <a:latin typeface="微软雅黑" charset="0"/>
                <a:ea typeface="微软雅黑" charset="0"/>
                <a:cs typeface="微软雅黑" charset="0"/>
              </a:rPr>
              <a:t>主库负责</a:t>
            </a:r>
            <a:r>
              <a:rPr lang="zh-CN" altLang="en-US" sz="2000" b="0" dirty="0">
                <a:solidFill>
                  <a:schemeClr val="tx1"/>
                </a:solidFill>
                <a:latin typeface="微软雅黑" charset="0"/>
                <a:ea typeface="微软雅黑" charset="0"/>
                <a:cs typeface="微软雅黑" charset="0"/>
              </a:rPr>
              <a:t>处理事务性的</a:t>
            </a:r>
            <a:r>
              <a:rPr lang="zh-CN" altLang="en-US" sz="2000" b="0" dirty="0">
                <a:solidFill>
                  <a:srgbClr val="FF0000"/>
                </a:solidFill>
                <a:latin typeface="微软雅黑" charset="0"/>
                <a:ea typeface="微软雅黑" charset="0"/>
                <a:cs typeface="微软雅黑" charset="0"/>
              </a:rPr>
              <a:t>增删改</a:t>
            </a:r>
            <a:r>
              <a:rPr lang="zh-CN" altLang="en-US" sz="2000" b="0" dirty="0">
                <a:solidFill>
                  <a:schemeClr val="tx1"/>
                </a:solidFill>
                <a:latin typeface="微软雅黑" charset="0"/>
                <a:ea typeface="微软雅黑" charset="0"/>
                <a:cs typeface="微软雅黑" charset="0"/>
              </a:rPr>
              <a:t>操作，</a:t>
            </a:r>
            <a:r>
              <a:rPr lang="zh-CN" altLang="en-US" sz="2000" b="0" dirty="0">
                <a:solidFill>
                  <a:srgbClr val="FF0000"/>
                </a:solidFill>
                <a:latin typeface="微软雅黑" charset="0"/>
                <a:ea typeface="微软雅黑" charset="0"/>
                <a:cs typeface="微软雅黑" charset="0"/>
              </a:rPr>
              <a:t>从库负责</a:t>
            </a:r>
            <a:r>
              <a:rPr lang="zh-CN" altLang="en-US" sz="2000" b="0" dirty="0">
                <a:solidFill>
                  <a:schemeClr val="tx1"/>
                </a:solidFill>
                <a:latin typeface="微软雅黑" charset="0"/>
                <a:ea typeface="微软雅黑" charset="0"/>
                <a:cs typeface="微软雅黑" charset="0"/>
              </a:rPr>
              <a:t>处理</a:t>
            </a:r>
            <a:r>
              <a:rPr lang="zh-CN" altLang="en-US" sz="2000" b="0" dirty="0">
                <a:solidFill>
                  <a:srgbClr val="FF0000"/>
                </a:solidFill>
                <a:latin typeface="微软雅黑" charset="0"/>
                <a:ea typeface="微软雅黑" charset="0"/>
                <a:cs typeface="微软雅黑" charset="0"/>
              </a:rPr>
              <a:t>查询</a:t>
            </a:r>
            <a:r>
              <a:rPr lang="zh-CN" altLang="en-US" sz="2000" b="0" dirty="0">
                <a:solidFill>
                  <a:schemeClr val="tx1"/>
                </a:solidFill>
                <a:latin typeface="微软雅黑" charset="0"/>
                <a:ea typeface="微软雅黑" charset="0"/>
                <a:cs typeface="微软雅黑" charset="0"/>
              </a:rPr>
              <a:t>操作。</a:t>
            </a:r>
            <a:endParaRPr lang="zh-CN" altLang="en-US" sz="2000" b="0" dirty="0">
              <a:solidFill>
                <a:schemeClr val="tx1"/>
              </a:solidFill>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142875" y="2697480"/>
            <a:ext cx="5833745" cy="3210560"/>
          </a:xfrm>
          <a:prstGeom prst="rect">
            <a:avLst/>
          </a:prstGeom>
        </p:spPr>
      </p:pic>
      <p:pic>
        <p:nvPicPr>
          <p:cNvPr id="3" name="图片 2"/>
          <p:cNvPicPr>
            <a:picLocks noChangeAspect="1"/>
          </p:cNvPicPr>
          <p:nvPr/>
        </p:nvPicPr>
        <p:blipFill>
          <a:blip r:embed="rId2"/>
          <a:stretch>
            <a:fillRect/>
          </a:stretch>
        </p:blipFill>
        <p:spPr>
          <a:xfrm>
            <a:off x="6318885" y="2421255"/>
            <a:ext cx="5516245" cy="3739515"/>
          </a:xfrm>
          <a:prstGeom prst="rect">
            <a:avLst/>
          </a:prstGeom>
        </p:spPr>
      </p:pic>
      <p:sp>
        <p:nvSpPr>
          <p:cNvPr id="4" name="文本框 3"/>
          <p:cNvSpPr txBox="1"/>
          <p:nvPr/>
        </p:nvSpPr>
        <p:spPr>
          <a:xfrm>
            <a:off x="1824990" y="6189980"/>
            <a:ext cx="2468880" cy="368300"/>
          </a:xfrm>
          <a:prstGeom prst="rect">
            <a:avLst/>
          </a:prstGeom>
          <a:noFill/>
        </p:spPr>
        <p:txBody>
          <a:bodyPr wrap="none" rtlCol="0">
            <a:spAutoFit/>
          </a:bodyPr>
          <a:p>
            <a:r>
              <a:rPr lang="zh-CN" altLang="en-US"/>
              <a:t>读写分离（一主多从）</a:t>
            </a:r>
            <a:endParaRPr lang="zh-CN" altLang="en-US"/>
          </a:p>
        </p:txBody>
      </p:sp>
      <p:sp>
        <p:nvSpPr>
          <p:cNvPr id="5" name="文本框 4"/>
          <p:cNvSpPr txBox="1"/>
          <p:nvPr/>
        </p:nvSpPr>
        <p:spPr>
          <a:xfrm>
            <a:off x="8016240" y="6241415"/>
            <a:ext cx="2540000" cy="368300"/>
          </a:xfrm>
          <a:prstGeom prst="rect">
            <a:avLst/>
          </a:prstGeom>
          <a:noFill/>
        </p:spPr>
        <p:txBody>
          <a:bodyPr wrap="square" rtlCol="0" anchor="t">
            <a:spAutoFit/>
          </a:bodyPr>
          <a:p>
            <a:r>
              <a:rPr lang="zh-CN" altLang="en-US"/>
              <a:t>MySQL主从复制原理</a:t>
            </a:r>
            <a:endParaRPr lang="zh-CN" altLang="en-US"/>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dirty="0">
              <a:latin typeface="宋体" pitchFamily="2" charset="-122"/>
              <a:ea typeface="宋体" pitchFamily="2" charset="-122"/>
              <a:sym typeface="+mn-ea"/>
            </a:endParaRPr>
          </a:p>
        </p:txBody>
      </p:sp>
      <p:sp>
        <p:nvSpPr>
          <p:cNvPr id="10" name="Rectangle 43"/>
          <p:cNvSpPr>
            <a:spLocks noChangeArrowheads="1"/>
          </p:cNvSpPr>
          <p:nvPr/>
        </p:nvSpPr>
        <p:spPr bwMode="auto">
          <a:xfrm>
            <a:off x="389255" y="1257300"/>
            <a:ext cx="11329035" cy="526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dirty="0">
                <a:solidFill>
                  <a:schemeClr val="tx1"/>
                </a:solidFill>
                <a:latin typeface="微软雅黑" charset="0"/>
                <a:ea typeface="微软雅黑" charset="0"/>
                <a:cs typeface="微软雅黑" charset="0"/>
                <a:sym typeface="+mn-ea"/>
              </a:rPr>
              <a:t>主从同步</a:t>
            </a:r>
            <a:r>
              <a:rPr lang="zh-CN" altLang="en-US" sz="2000" b="0" dirty="0">
                <a:solidFill>
                  <a:schemeClr val="tx1"/>
                </a:solidFill>
                <a:latin typeface="微软雅黑" charset="0"/>
                <a:ea typeface="微软雅黑" charset="0"/>
                <a:cs typeface="微软雅黑" charset="0"/>
                <a:sym typeface="+mn-ea"/>
              </a:rPr>
              <a:t>：将主库的数据异步的同步到从库的操作。由于主从同步的异步性，从库与主库的数据会短时间内不一致。</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r>
              <a:rPr lang="zh-CN" altLang="en-US" sz="2000" dirty="0">
                <a:solidFill>
                  <a:schemeClr val="tx1"/>
                </a:solidFill>
                <a:latin typeface="微软雅黑" charset="0"/>
                <a:ea typeface="微软雅黑" charset="0"/>
                <a:cs typeface="微软雅黑" charset="0"/>
                <a:sym typeface="+mn-ea"/>
              </a:rPr>
              <a:t>负载均衡策略</a:t>
            </a:r>
            <a:r>
              <a:rPr lang="zh-CN" altLang="en-US" sz="2000" b="0" dirty="0">
                <a:solidFill>
                  <a:schemeClr val="tx1"/>
                </a:solidFill>
                <a:latin typeface="微软雅黑" charset="0"/>
                <a:ea typeface="微软雅黑" charset="0"/>
                <a:cs typeface="微软雅黑" charset="0"/>
                <a:sym typeface="+mn-ea"/>
              </a:rPr>
              <a:t>：通过负载均衡策略将查询请求疏导至不同从库。</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r>
              <a:rPr lang="zh-CN" altLang="en-US" sz="2000" dirty="0">
                <a:solidFill>
                  <a:schemeClr val="tx1"/>
                </a:solidFill>
                <a:latin typeface="微软雅黑" charset="0"/>
                <a:ea typeface="微软雅黑" charset="0"/>
                <a:cs typeface="微软雅黑" charset="0"/>
              </a:rPr>
              <a:t>读写分离的优缺点</a:t>
            </a:r>
            <a:r>
              <a:rPr lang="zh-CN" altLang="en-US" sz="2000" b="0" dirty="0">
                <a:solidFill>
                  <a:schemeClr val="tx1"/>
                </a:solidFill>
                <a:latin typeface="微软雅黑" charset="0"/>
                <a:ea typeface="微软雅黑" charset="0"/>
                <a:cs typeface="微软雅黑" charset="0"/>
              </a:rPr>
              <a:t>：</a:t>
            </a:r>
            <a:endParaRPr lang="en-US" altLang="zh-CN" sz="2000" b="0" dirty="0">
              <a:solidFill>
                <a:schemeClr val="tx1"/>
              </a:solidFill>
              <a:latin typeface="微软雅黑" charset="0"/>
              <a:ea typeface="微软雅黑" charset="0"/>
              <a:cs typeface="微软雅黑" charset="0"/>
            </a:endParaRPr>
          </a:p>
          <a:p>
            <a:pPr marL="342900" indent="-342900">
              <a:lnSpc>
                <a:spcPct val="150000"/>
              </a:lnSpc>
              <a:spcBef>
                <a:spcPct val="30000"/>
              </a:spcBef>
              <a:buClr>
                <a:schemeClr val="tx1"/>
              </a:buClr>
              <a:buSzPct val="75000"/>
            </a:pPr>
            <a:r>
              <a:rPr lang="zh-CN" altLang="en-US" sz="2000" b="0" dirty="0">
                <a:solidFill>
                  <a:schemeClr val="tx1"/>
                </a:solidFill>
                <a:latin typeface="微软雅黑" charset="0"/>
                <a:ea typeface="微软雅黑" charset="0"/>
                <a:cs typeface="微软雅黑" charset="0"/>
              </a:rPr>
              <a:t>能够有效</a:t>
            </a:r>
            <a:r>
              <a:rPr lang="zh-CN" altLang="en-US" sz="2000" b="0" dirty="0">
                <a:solidFill>
                  <a:srgbClr val="FF0000"/>
                </a:solidFill>
                <a:latin typeface="微软雅黑" charset="0"/>
                <a:ea typeface="微软雅黑" charset="0"/>
                <a:cs typeface="微软雅黑" charset="0"/>
              </a:rPr>
              <a:t>避免由数据更新导致的行锁，改善系统查询性能</a:t>
            </a:r>
            <a:r>
              <a:rPr lang="zh-CN" altLang="en-US" sz="2000" b="0" dirty="0">
                <a:solidFill>
                  <a:schemeClr val="tx1"/>
                </a:solidFill>
                <a:latin typeface="微软雅黑" charset="0"/>
                <a:ea typeface="微软雅黑" charset="0"/>
                <a:cs typeface="微软雅黑" charset="0"/>
              </a:rPr>
              <a:t>，读锁是一种共享锁，写锁是排他锁；</a:t>
            </a:r>
            <a:endParaRPr lang="en-US" altLang="zh-CN" sz="2000" b="0" dirty="0">
              <a:solidFill>
                <a:schemeClr val="tx1"/>
              </a:solidFill>
              <a:latin typeface="微软雅黑" charset="0"/>
              <a:ea typeface="微软雅黑" charset="0"/>
              <a:cs typeface="微软雅黑" charset="0"/>
            </a:endParaRPr>
          </a:p>
          <a:p>
            <a:pPr marL="342900" indent="-342900">
              <a:lnSpc>
                <a:spcPct val="150000"/>
              </a:lnSpc>
              <a:spcBef>
                <a:spcPct val="30000"/>
              </a:spcBef>
              <a:buClr>
                <a:schemeClr val="tx1"/>
              </a:buClr>
              <a:buSzPct val="75000"/>
            </a:pPr>
            <a:r>
              <a:rPr lang="zh-CN" altLang="en-US" sz="2000" b="0" dirty="0">
                <a:solidFill>
                  <a:schemeClr val="tx1"/>
                </a:solidFill>
                <a:latin typeface="微软雅黑" charset="0"/>
                <a:ea typeface="微软雅黑" charset="0"/>
                <a:cs typeface="微软雅黑" charset="0"/>
              </a:rPr>
              <a:t>使用一主多从的配置方式，可将</a:t>
            </a:r>
            <a:r>
              <a:rPr lang="zh-CN" altLang="en-US" sz="2000" b="0" dirty="0">
                <a:solidFill>
                  <a:srgbClr val="FF0000"/>
                </a:solidFill>
                <a:latin typeface="微软雅黑" charset="0"/>
                <a:ea typeface="微软雅黑" charset="0"/>
                <a:cs typeface="微软雅黑" charset="0"/>
              </a:rPr>
              <a:t>查询请求</a:t>
            </a:r>
            <a:r>
              <a:rPr lang="zh-CN" altLang="en-US" sz="2000" b="0" dirty="0">
                <a:solidFill>
                  <a:schemeClr val="tx1"/>
                </a:solidFill>
                <a:latin typeface="微软雅黑" charset="0"/>
                <a:ea typeface="微软雅黑" charset="0"/>
                <a:cs typeface="微软雅黑" charset="0"/>
              </a:rPr>
              <a:t>均匀的</a:t>
            </a:r>
            <a:r>
              <a:rPr lang="zh-CN" altLang="en-US" sz="2000" b="0" dirty="0">
                <a:solidFill>
                  <a:srgbClr val="FF0000"/>
                </a:solidFill>
                <a:latin typeface="微软雅黑" charset="0"/>
                <a:ea typeface="微软雅黑" charset="0"/>
                <a:cs typeface="微软雅黑" charset="0"/>
              </a:rPr>
              <a:t>分散到多个数据副本</a:t>
            </a:r>
            <a:r>
              <a:rPr lang="zh-CN" altLang="en-US" sz="2000" b="0" dirty="0">
                <a:solidFill>
                  <a:schemeClr val="tx1"/>
                </a:solidFill>
                <a:latin typeface="微软雅黑" charset="0"/>
                <a:ea typeface="微软雅黑" charset="0"/>
                <a:cs typeface="微软雅黑" charset="0"/>
              </a:rPr>
              <a:t>，能够进一步的提升系统的处理能力；</a:t>
            </a:r>
            <a:endParaRPr lang="en-US" altLang="zh-CN" sz="2000" b="0" dirty="0">
              <a:solidFill>
                <a:schemeClr val="tx1"/>
              </a:solidFill>
              <a:latin typeface="微软雅黑" charset="0"/>
              <a:ea typeface="微软雅黑" charset="0"/>
              <a:cs typeface="微软雅黑" charset="0"/>
            </a:endParaRPr>
          </a:p>
          <a:p>
            <a:pPr marL="342900" indent="-342900">
              <a:lnSpc>
                <a:spcPct val="150000"/>
              </a:lnSpc>
              <a:spcBef>
                <a:spcPct val="30000"/>
              </a:spcBef>
              <a:buClr>
                <a:schemeClr val="tx1"/>
              </a:buClr>
              <a:buSzPct val="75000"/>
            </a:pPr>
            <a:r>
              <a:rPr lang="zh-CN" altLang="en-US" sz="2000" b="0" dirty="0">
                <a:solidFill>
                  <a:schemeClr val="tx1"/>
                </a:solidFill>
                <a:latin typeface="微软雅黑" charset="0"/>
                <a:ea typeface="微软雅黑" charset="0"/>
                <a:cs typeface="微软雅黑" charset="0"/>
              </a:rPr>
              <a:t>使用多主多从的方式，除提升吞吐量外，还能够</a:t>
            </a:r>
            <a:r>
              <a:rPr lang="zh-CN" altLang="en-US" sz="2000" b="0" dirty="0">
                <a:solidFill>
                  <a:srgbClr val="FF0000"/>
                </a:solidFill>
                <a:latin typeface="微软雅黑" charset="0"/>
                <a:ea typeface="微软雅黑" charset="0"/>
                <a:cs typeface="微软雅黑" charset="0"/>
              </a:rPr>
              <a:t>提升系统的可用性</a:t>
            </a:r>
            <a:r>
              <a:rPr lang="zh-CN" altLang="en-US" sz="2000" b="0" dirty="0">
                <a:solidFill>
                  <a:schemeClr val="tx1"/>
                </a:solidFill>
                <a:latin typeface="微软雅黑" charset="0"/>
                <a:ea typeface="微软雅黑" charset="0"/>
                <a:cs typeface="微软雅黑" charset="0"/>
              </a:rPr>
              <a:t>，在个别结点故障时不影响系统运行；</a:t>
            </a:r>
            <a:endParaRPr lang="en-US" altLang="zh-CN" sz="2000" b="0" dirty="0">
              <a:solidFill>
                <a:schemeClr val="tx1"/>
              </a:solidFill>
              <a:latin typeface="微软雅黑" charset="0"/>
              <a:ea typeface="微软雅黑" charset="0"/>
              <a:cs typeface="微软雅黑" charset="0"/>
            </a:endParaRPr>
          </a:p>
          <a:p>
            <a:pPr marL="342900" indent="-342900">
              <a:lnSpc>
                <a:spcPct val="150000"/>
              </a:lnSpc>
              <a:spcBef>
                <a:spcPct val="30000"/>
              </a:spcBef>
              <a:buClr>
                <a:schemeClr val="tx1"/>
              </a:buClr>
              <a:buSzPct val="75000"/>
            </a:pPr>
            <a:r>
              <a:rPr lang="zh-CN" altLang="en-US" sz="2000" b="0" dirty="0">
                <a:solidFill>
                  <a:schemeClr val="tx1"/>
                </a:solidFill>
                <a:latin typeface="微软雅黑" charset="0"/>
                <a:ea typeface="微软雅黑" charset="0"/>
                <a:cs typeface="微软雅黑" charset="0"/>
              </a:rPr>
              <a:t>带来主从之间、多个主库之间的</a:t>
            </a:r>
            <a:r>
              <a:rPr lang="zh-CN" altLang="en-US" sz="2000" b="0" dirty="0">
                <a:solidFill>
                  <a:srgbClr val="FF0000"/>
                </a:solidFill>
                <a:latin typeface="微软雅黑" charset="0"/>
                <a:ea typeface="微软雅黑" charset="0"/>
                <a:cs typeface="微软雅黑" charset="0"/>
              </a:rPr>
              <a:t>数据一致性挑战</a:t>
            </a:r>
            <a:r>
              <a:rPr lang="zh-CN" altLang="en-US" sz="2000" b="0" dirty="0">
                <a:solidFill>
                  <a:schemeClr val="tx1"/>
                </a:solidFill>
                <a:latin typeface="微软雅黑" charset="0"/>
                <a:ea typeface="微软雅黑" charset="0"/>
                <a:cs typeface="微软雅黑" charset="0"/>
              </a:rPr>
              <a:t>。</a:t>
            </a:r>
            <a:endParaRPr lang="zh-CN" altLang="en-US" sz="2000" b="0" dirty="0">
              <a:solidFill>
                <a:schemeClr val="tx1"/>
              </a:solidFill>
              <a:latin typeface="微软雅黑" charset="0"/>
              <a:ea typeface="微软雅黑" charset="0"/>
              <a:cs typeface="微软雅黑" charset="0"/>
            </a:endParaRPr>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b="1" dirty="0">
              <a:solidFill>
                <a:schemeClr val="tx1">
                  <a:lumMod val="85000"/>
                  <a:lumOff val="15000"/>
                </a:schemeClr>
              </a:solidFill>
              <a:latin typeface="+mn-ea"/>
            </a:endParaRPr>
          </a:p>
        </p:txBody>
      </p:sp>
      <p:sp>
        <p:nvSpPr>
          <p:cNvPr id="10" name="Rectangle 43"/>
          <p:cNvSpPr>
            <a:spLocks noChangeArrowheads="1"/>
          </p:cNvSpPr>
          <p:nvPr/>
        </p:nvSpPr>
        <p:spPr bwMode="auto">
          <a:xfrm>
            <a:off x="388938" y="1257208"/>
            <a:ext cx="11803061"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读写分离的实现方案</a:t>
            </a:r>
            <a:r>
              <a:rPr lang="en-US" altLang="zh-CN" sz="2000" b="0" dirty="0">
                <a:solidFill>
                  <a:schemeClr val="tx1"/>
                </a:solidFill>
                <a:latin typeface="微软雅黑" charset="0"/>
                <a:ea typeface="微软雅黑" charset="0"/>
                <a:cs typeface="微软雅黑" charset="0"/>
              </a:rPr>
              <a:t>1</a:t>
            </a:r>
            <a:r>
              <a:rPr lang="zh-CN" altLang="en-US" sz="2000" b="0" dirty="0">
                <a:solidFill>
                  <a:schemeClr val="tx1"/>
                </a:solidFill>
                <a:latin typeface="微软雅黑" charset="0"/>
                <a:ea typeface="微软雅黑" charset="0"/>
                <a:cs typeface="微软雅黑" charset="0"/>
              </a:rPr>
              <a:t>：</a:t>
            </a:r>
            <a:r>
              <a:rPr lang="zh-CN" altLang="en-US" sz="2000" b="0" dirty="0">
                <a:solidFill>
                  <a:schemeClr val="tx1"/>
                </a:solidFill>
                <a:latin typeface="微软雅黑" charset="0"/>
                <a:ea typeface="微软雅黑" charset="0"/>
                <a:cs typeface="微软雅黑" charset="0"/>
                <a:hlinkClick r:id="rId1" action="ppaction://hlinkfile"/>
              </a:rPr>
              <a:t>使用</a:t>
            </a:r>
            <a:r>
              <a:rPr lang="en-US" altLang="zh-CN" sz="2000" b="0" dirty="0">
                <a:solidFill>
                  <a:schemeClr val="tx1"/>
                </a:solidFill>
                <a:latin typeface="微软雅黑" charset="0"/>
                <a:ea typeface="微软雅黑" charset="0"/>
                <a:cs typeface="微软雅黑" charset="0"/>
                <a:hlinkClick r:id="rId1" action="ppaction://hlinkfile"/>
              </a:rPr>
              <a:t>Mybatis</a:t>
            </a:r>
            <a:r>
              <a:rPr lang="zh-CN" altLang="en-US" sz="2000" b="0" dirty="0">
                <a:solidFill>
                  <a:schemeClr val="tx1"/>
                </a:solidFill>
                <a:latin typeface="微软雅黑" charset="0"/>
                <a:ea typeface="微软雅黑" charset="0"/>
                <a:cs typeface="微软雅黑" charset="0"/>
                <a:hlinkClick r:id="rId1" action="ppaction://hlinkfile"/>
              </a:rPr>
              <a:t>的多数据源组件：dynamic-datasource</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p:txBody>
      </p:sp>
      <p:sp>
        <p:nvSpPr>
          <p:cNvPr id="3" name="文本框 2"/>
          <p:cNvSpPr txBox="1"/>
          <p:nvPr/>
        </p:nvSpPr>
        <p:spPr>
          <a:xfrm>
            <a:off x="600075" y="1893570"/>
            <a:ext cx="10851515" cy="3830955"/>
          </a:xfrm>
          <a:prstGeom prst="rect">
            <a:avLst/>
          </a:prstGeom>
          <a:noFill/>
        </p:spPr>
        <p:txBody>
          <a:bodyPr wrap="square" rtlCol="0" anchor="t">
            <a:spAutoFit/>
          </a:bodyPr>
          <a:p>
            <a:pPr>
              <a:lnSpc>
                <a:spcPct val="150000"/>
              </a:lnSpc>
            </a:pPr>
            <a:r>
              <a:rPr lang="zh-CN" altLang="en-US" b="1"/>
              <a:t>组件特性</a:t>
            </a:r>
            <a:endParaRPr lang="zh-CN" altLang="en-US"/>
          </a:p>
          <a:p>
            <a:pPr marL="285750" indent="-285750">
              <a:lnSpc>
                <a:spcPct val="150000"/>
              </a:lnSpc>
              <a:buFont typeface="Arial" panose="020B0604020202020204" pitchFamily="34" charset="0"/>
              <a:buChar char="•"/>
            </a:pPr>
            <a:r>
              <a:rPr lang="zh-CN" altLang="en-US"/>
              <a:t>支持数据源分组 ，适用于多种场景： </a:t>
            </a:r>
            <a:r>
              <a:rPr lang="zh-CN" altLang="en-US">
                <a:solidFill>
                  <a:srgbClr val="FF0000"/>
                </a:solidFill>
              </a:rPr>
              <a:t>纯粹多库、读写分离 一主多从、混合模式</a:t>
            </a:r>
            <a:r>
              <a:rPr lang="zh-CN" altLang="en-US"/>
              <a:t>。</a:t>
            </a:r>
            <a:endParaRPr lang="zh-CN" altLang="en-US"/>
          </a:p>
          <a:p>
            <a:pPr marL="285750" indent="-285750">
              <a:lnSpc>
                <a:spcPct val="150000"/>
              </a:lnSpc>
              <a:buFont typeface="Arial" panose="020B0604020202020204" pitchFamily="34" charset="0"/>
              <a:buChar char="•"/>
            </a:pPr>
            <a:r>
              <a:rPr lang="zh-CN" altLang="en-US"/>
              <a:t>支持数据库敏感配置信息 加密 ENC()</a:t>
            </a:r>
            <a:endParaRPr lang="zh-CN" altLang="en-US"/>
          </a:p>
          <a:p>
            <a:pPr marL="285750" indent="-285750">
              <a:lnSpc>
                <a:spcPct val="150000"/>
              </a:lnSpc>
              <a:buFont typeface="Arial" panose="020B0604020202020204" pitchFamily="34" charset="0"/>
              <a:buChar char="•"/>
            </a:pPr>
            <a:r>
              <a:rPr lang="zh-CN" altLang="en-US"/>
              <a:t>支持每个数据库独立初始化表结构schema和数据库database。</a:t>
            </a:r>
            <a:endParaRPr lang="zh-CN" altLang="en-US"/>
          </a:p>
          <a:p>
            <a:pPr marL="285750" indent="-285750">
              <a:lnSpc>
                <a:spcPct val="150000"/>
              </a:lnSpc>
              <a:buFont typeface="Arial" panose="020B0604020202020204" pitchFamily="34" charset="0"/>
              <a:buChar char="•"/>
            </a:pPr>
            <a:r>
              <a:rPr lang="zh-CN" altLang="en-US"/>
              <a:t>提供并简化对Druid，HikariCp，BeeCp，Dbcp2的快速集成。</a:t>
            </a:r>
            <a:endParaRPr lang="zh-CN" altLang="en-US"/>
          </a:p>
          <a:p>
            <a:pPr marL="285750" indent="-285750">
              <a:lnSpc>
                <a:spcPct val="150000"/>
              </a:lnSpc>
              <a:buFont typeface="Arial" panose="020B0604020202020204" pitchFamily="34" charset="0"/>
              <a:buChar char="•"/>
            </a:pPr>
            <a:r>
              <a:rPr lang="zh-CN" altLang="en-US"/>
              <a:t>提供对Mybatis-Plus，Quartz，ShardingJdbc，P6sy，Jndi等组件的集成方案。</a:t>
            </a:r>
            <a:endParaRPr lang="zh-CN" altLang="en-US"/>
          </a:p>
          <a:p>
            <a:pPr marL="285750" indent="-285750">
              <a:lnSpc>
                <a:spcPct val="150000"/>
              </a:lnSpc>
              <a:buFont typeface="Arial" panose="020B0604020202020204" pitchFamily="34" charset="0"/>
              <a:buChar char="•"/>
            </a:pPr>
            <a:r>
              <a:rPr lang="zh-CN" altLang="en-US"/>
              <a:t>提供项目启动后 动态增加移除数据源 方案。</a:t>
            </a:r>
            <a:endParaRPr lang="zh-CN" altLang="en-US"/>
          </a:p>
          <a:p>
            <a:pPr marL="285750" indent="-285750">
              <a:lnSpc>
                <a:spcPct val="150000"/>
              </a:lnSpc>
              <a:buFont typeface="Arial" panose="020B0604020202020204" pitchFamily="34" charset="0"/>
              <a:buChar char="•"/>
            </a:pPr>
            <a:r>
              <a:rPr lang="zh-CN" altLang="en-US"/>
              <a:t>提供Mybatis环境下的</a:t>
            </a:r>
            <a:r>
              <a:rPr lang="zh-CN" altLang="en-US">
                <a:solidFill>
                  <a:srgbClr val="FF0000"/>
                </a:solidFill>
              </a:rPr>
              <a:t>纯读写分离</a:t>
            </a:r>
            <a:r>
              <a:rPr lang="zh-CN" altLang="en-US"/>
              <a:t>方案。</a:t>
            </a:r>
            <a:endParaRPr lang="zh-CN" altLang="en-US"/>
          </a:p>
          <a:p>
            <a:pPr marL="285750" indent="-285750">
              <a:lnSpc>
                <a:spcPct val="150000"/>
              </a:lnSpc>
              <a:buFont typeface="Arial" panose="020B0604020202020204" pitchFamily="34" charset="0"/>
              <a:buChar char="•"/>
            </a:pPr>
            <a:r>
              <a:rPr lang="zh-CN" altLang="en-US"/>
              <a:t>……</a:t>
            </a:r>
            <a:endParaRPr lang="zh-CN" altLang="en-US"/>
          </a:p>
        </p:txBody>
      </p:sp>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b="1" dirty="0">
              <a:solidFill>
                <a:schemeClr val="tx1">
                  <a:lumMod val="85000"/>
                  <a:lumOff val="15000"/>
                </a:schemeClr>
              </a:solidFill>
              <a:latin typeface="+mn-ea"/>
            </a:endParaRPr>
          </a:p>
        </p:txBody>
      </p:sp>
      <p:sp>
        <p:nvSpPr>
          <p:cNvPr id="10" name="Rectangle 43"/>
          <p:cNvSpPr>
            <a:spLocks noChangeArrowheads="1"/>
          </p:cNvSpPr>
          <p:nvPr/>
        </p:nvSpPr>
        <p:spPr bwMode="auto">
          <a:xfrm>
            <a:off x="388938" y="1257208"/>
            <a:ext cx="11803061"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读写分离的实现方案</a:t>
            </a:r>
            <a:r>
              <a:rPr lang="en-US" altLang="zh-CN" sz="2000" b="0" dirty="0">
                <a:solidFill>
                  <a:schemeClr val="tx1"/>
                </a:solidFill>
                <a:latin typeface="微软雅黑" charset="0"/>
                <a:ea typeface="微软雅黑" charset="0"/>
                <a:cs typeface="微软雅黑" charset="0"/>
              </a:rPr>
              <a:t>1</a:t>
            </a:r>
            <a:r>
              <a:rPr lang="zh-CN" altLang="en-US" sz="2000" b="0" dirty="0">
                <a:solidFill>
                  <a:schemeClr val="tx1"/>
                </a:solidFill>
                <a:latin typeface="微软雅黑" charset="0"/>
                <a:ea typeface="微软雅黑" charset="0"/>
                <a:cs typeface="微软雅黑" charset="0"/>
              </a:rPr>
              <a:t>：</a:t>
            </a:r>
            <a:r>
              <a:rPr lang="zh-CN" altLang="en-US" sz="2000" b="0" dirty="0">
                <a:solidFill>
                  <a:schemeClr val="tx1"/>
                </a:solidFill>
                <a:latin typeface="微软雅黑" charset="0"/>
                <a:ea typeface="微软雅黑" charset="0"/>
                <a:cs typeface="微软雅黑" charset="0"/>
                <a:hlinkClick r:id="rId1" action="ppaction://hlinkfile"/>
              </a:rPr>
              <a:t>使用</a:t>
            </a:r>
            <a:r>
              <a:rPr lang="en-US" altLang="zh-CN" sz="2000" b="0" dirty="0">
                <a:solidFill>
                  <a:schemeClr val="tx1"/>
                </a:solidFill>
                <a:latin typeface="微软雅黑" charset="0"/>
                <a:ea typeface="微软雅黑" charset="0"/>
                <a:cs typeface="微软雅黑" charset="0"/>
                <a:hlinkClick r:id="rId1" action="ppaction://hlinkfile"/>
              </a:rPr>
              <a:t>Mybatis</a:t>
            </a:r>
            <a:r>
              <a:rPr lang="zh-CN" altLang="en-US" sz="2000" b="0" dirty="0">
                <a:solidFill>
                  <a:schemeClr val="tx1"/>
                </a:solidFill>
                <a:latin typeface="微软雅黑" charset="0"/>
                <a:ea typeface="微软雅黑" charset="0"/>
                <a:cs typeface="微软雅黑" charset="0"/>
                <a:hlinkClick r:id="rId1" action="ppaction://hlinkfile"/>
              </a:rPr>
              <a:t>的多数据源组件：dynamic-datasource</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p:txBody>
      </p:sp>
      <p:sp>
        <p:nvSpPr>
          <p:cNvPr id="3" name="文本框 2"/>
          <p:cNvSpPr txBox="1"/>
          <p:nvPr/>
        </p:nvSpPr>
        <p:spPr>
          <a:xfrm>
            <a:off x="588645" y="1893570"/>
            <a:ext cx="10851515" cy="922020"/>
          </a:xfrm>
          <a:prstGeom prst="rect">
            <a:avLst/>
          </a:prstGeom>
          <a:noFill/>
        </p:spPr>
        <p:txBody>
          <a:bodyPr wrap="square" rtlCol="0" anchor="t">
            <a:spAutoFit/>
          </a:bodyPr>
          <a:p>
            <a:pPr>
              <a:lnSpc>
                <a:spcPct val="150000"/>
              </a:lnSpc>
            </a:pPr>
            <a:r>
              <a:rPr lang="zh-CN" altLang="en-US" b="1"/>
              <a:t>第</a:t>
            </a:r>
            <a:r>
              <a:rPr lang="en-US" altLang="zh-CN" b="1"/>
              <a:t>1</a:t>
            </a:r>
            <a:r>
              <a:rPr lang="zh-CN" altLang="en-US" b="1"/>
              <a:t>步：引入依赖</a:t>
            </a:r>
            <a:endParaRPr lang="zh-CN" altLang="en-US" b="1"/>
          </a:p>
          <a:p>
            <a:pPr marL="0" indent="0">
              <a:lnSpc>
                <a:spcPct val="150000"/>
              </a:lnSpc>
              <a:buFont typeface="Arial" panose="020B0604020202020204" pitchFamily="34" charset="0"/>
              <a:buNone/>
            </a:pPr>
            <a:endParaRPr lang="zh-CN" altLang="en-US" b="1"/>
          </a:p>
        </p:txBody>
      </p:sp>
      <p:pic>
        <p:nvPicPr>
          <p:cNvPr id="2" name="图片 1"/>
          <p:cNvPicPr>
            <a:picLocks noChangeAspect="1"/>
          </p:cNvPicPr>
          <p:nvPr/>
        </p:nvPicPr>
        <p:blipFill>
          <a:blip r:embed="rId2"/>
          <a:stretch>
            <a:fillRect/>
          </a:stretch>
        </p:blipFill>
        <p:spPr>
          <a:xfrm>
            <a:off x="1505585" y="2630170"/>
            <a:ext cx="8319135" cy="2413000"/>
          </a:xfrm>
          <a:prstGeom prst="rect">
            <a:avLst/>
          </a:prstGeom>
        </p:spPr>
      </p:pic>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b="1" dirty="0">
              <a:solidFill>
                <a:schemeClr val="tx1">
                  <a:lumMod val="85000"/>
                  <a:lumOff val="15000"/>
                </a:schemeClr>
              </a:solidFill>
              <a:latin typeface="+mn-ea"/>
            </a:endParaRPr>
          </a:p>
        </p:txBody>
      </p:sp>
      <p:sp>
        <p:nvSpPr>
          <p:cNvPr id="10" name="Rectangle 43"/>
          <p:cNvSpPr>
            <a:spLocks noChangeArrowheads="1"/>
          </p:cNvSpPr>
          <p:nvPr/>
        </p:nvSpPr>
        <p:spPr bwMode="auto">
          <a:xfrm>
            <a:off x="388938" y="1257208"/>
            <a:ext cx="11803061"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读写分离的实现方案</a:t>
            </a:r>
            <a:r>
              <a:rPr lang="en-US" altLang="zh-CN" sz="2000" b="0" dirty="0">
                <a:solidFill>
                  <a:schemeClr val="tx1"/>
                </a:solidFill>
                <a:latin typeface="微软雅黑" charset="0"/>
                <a:ea typeface="微软雅黑" charset="0"/>
                <a:cs typeface="微软雅黑" charset="0"/>
              </a:rPr>
              <a:t>1</a:t>
            </a:r>
            <a:r>
              <a:rPr lang="zh-CN" altLang="en-US" sz="2000" b="0" dirty="0">
                <a:solidFill>
                  <a:schemeClr val="tx1"/>
                </a:solidFill>
                <a:latin typeface="微软雅黑" charset="0"/>
                <a:ea typeface="微软雅黑" charset="0"/>
                <a:cs typeface="微软雅黑" charset="0"/>
              </a:rPr>
              <a:t>：</a:t>
            </a:r>
            <a:r>
              <a:rPr lang="zh-CN" altLang="en-US" sz="2000" b="0" dirty="0">
                <a:solidFill>
                  <a:schemeClr val="tx1"/>
                </a:solidFill>
                <a:latin typeface="微软雅黑" charset="0"/>
                <a:ea typeface="微软雅黑" charset="0"/>
                <a:cs typeface="微软雅黑" charset="0"/>
                <a:hlinkClick r:id="rId1" action="ppaction://hlinkfile"/>
              </a:rPr>
              <a:t>使用</a:t>
            </a:r>
            <a:r>
              <a:rPr lang="en-US" altLang="zh-CN" sz="2000" b="0" dirty="0">
                <a:solidFill>
                  <a:schemeClr val="tx1"/>
                </a:solidFill>
                <a:latin typeface="微软雅黑" charset="0"/>
                <a:ea typeface="微软雅黑" charset="0"/>
                <a:cs typeface="微软雅黑" charset="0"/>
                <a:hlinkClick r:id="rId1" action="ppaction://hlinkfile"/>
              </a:rPr>
              <a:t>Mybatis</a:t>
            </a:r>
            <a:r>
              <a:rPr lang="zh-CN" altLang="en-US" sz="2000" b="0" dirty="0">
                <a:solidFill>
                  <a:schemeClr val="tx1"/>
                </a:solidFill>
                <a:latin typeface="微软雅黑" charset="0"/>
                <a:ea typeface="微软雅黑" charset="0"/>
                <a:cs typeface="微软雅黑" charset="0"/>
                <a:hlinkClick r:id="rId1" action="ppaction://hlinkfile"/>
              </a:rPr>
              <a:t>的多数据源组件：dynamic-datasource</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p:txBody>
      </p:sp>
      <p:sp>
        <p:nvSpPr>
          <p:cNvPr id="3" name="文本框 2"/>
          <p:cNvSpPr txBox="1"/>
          <p:nvPr/>
        </p:nvSpPr>
        <p:spPr>
          <a:xfrm>
            <a:off x="600075" y="1893570"/>
            <a:ext cx="10851515" cy="922020"/>
          </a:xfrm>
          <a:prstGeom prst="rect">
            <a:avLst/>
          </a:prstGeom>
          <a:noFill/>
        </p:spPr>
        <p:txBody>
          <a:bodyPr wrap="square" rtlCol="0" anchor="t">
            <a:spAutoFit/>
          </a:bodyPr>
          <a:p>
            <a:pPr>
              <a:lnSpc>
                <a:spcPct val="150000"/>
              </a:lnSpc>
            </a:pPr>
            <a:r>
              <a:rPr lang="zh-CN" altLang="en-US" b="1"/>
              <a:t>第</a:t>
            </a:r>
            <a:r>
              <a:rPr lang="en-US" altLang="zh-CN" b="1"/>
              <a:t>2</a:t>
            </a:r>
            <a:r>
              <a:rPr lang="zh-CN" altLang="en-US" b="1"/>
              <a:t>步：配置数据源</a:t>
            </a:r>
            <a:endParaRPr lang="zh-CN" altLang="en-US"/>
          </a:p>
          <a:p>
            <a:pPr marL="0" indent="0">
              <a:lnSpc>
                <a:spcPct val="150000"/>
              </a:lnSpc>
              <a:buFont typeface="Arial" panose="020B0604020202020204" pitchFamily="34" charset="0"/>
              <a:buNone/>
            </a:pPr>
            <a:endParaRPr lang="zh-CN" altLang="en-US"/>
          </a:p>
        </p:txBody>
      </p:sp>
      <p:pic>
        <p:nvPicPr>
          <p:cNvPr id="4" name="图片 3"/>
          <p:cNvPicPr>
            <a:picLocks noChangeAspect="1"/>
          </p:cNvPicPr>
          <p:nvPr/>
        </p:nvPicPr>
        <p:blipFill>
          <a:blip r:embed="rId2"/>
          <a:stretch>
            <a:fillRect/>
          </a:stretch>
        </p:blipFill>
        <p:spPr>
          <a:xfrm>
            <a:off x="2889250" y="1893570"/>
            <a:ext cx="7459980" cy="4920615"/>
          </a:xfrm>
          <a:prstGeom prst="rect">
            <a:avLst/>
          </a:prstGeom>
        </p:spPr>
      </p:pic>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b="1" dirty="0">
              <a:solidFill>
                <a:schemeClr val="tx1">
                  <a:lumMod val="85000"/>
                  <a:lumOff val="15000"/>
                </a:schemeClr>
              </a:solidFill>
              <a:latin typeface="+mn-ea"/>
            </a:endParaRPr>
          </a:p>
        </p:txBody>
      </p:sp>
      <p:sp>
        <p:nvSpPr>
          <p:cNvPr id="10" name="Rectangle 43"/>
          <p:cNvSpPr>
            <a:spLocks noChangeArrowheads="1"/>
          </p:cNvSpPr>
          <p:nvPr/>
        </p:nvSpPr>
        <p:spPr bwMode="auto">
          <a:xfrm>
            <a:off x="388938" y="1257208"/>
            <a:ext cx="11803061"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读写分离的实现方案</a:t>
            </a:r>
            <a:r>
              <a:rPr lang="en-US" altLang="zh-CN" sz="2000" b="0" dirty="0">
                <a:solidFill>
                  <a:schemeClr val="tx1"/>
                </a:solidFill>
                <a:latin typeface="微软雅黑" charset="0"/>
                <a:ea typeface="微软雅黑" charset="0"/>
                <a:cs typeface="微软雅黑" charset="0"/>
              </a:rPr>
              <a:t>1</a:t>
            </a:r>
            <a:r>
              <a:rPr lang="zh-CN" altLang="en-US" sz="2000" b="0" dirty="0">
                <a:solidFill>
                  <a:schemeClr val="tx1"/>
                </a:solidFill>
                <a:latin typeface="微软雅黑" charset="0"/>
                <a:ea typeface="微软雅黑" charset="0"/>
                <a:cs typeface="微软雅黑" charset="0"/>
              </a:rPr>
              <a:t>：</a:t>
            </a:r>
            <a:r>
              <a:rPr lang="zh-CN" altLang="en-US" sz="2000" b="0" dirty="0">
                <a:solidFill>
                  <a:schemeClr val="tx1"/>
                </a:solidFill>
                <a:latin typeface="微软雅黑" charset="0"/>
                <a:ea typeface="微软雅黑" charset="0"/>
                <a:cs typeface="微软雅黑" charset="0"/>
                <a:hlinkClick r:id="rId1" action="ppaction://hlinkfile"/>
              </a:rPr>
              <a:t>使用</a:t>
            </a:r>
            <a:r>
              <a:rPr lang="en-US" altLang="zh-CN" sz="2000" b="0" dirty="0">
                <a:solidFill>
                  <a:schemeClr val="tx1"/>
                </a:solidFill>
                <a:latin typeface="微软雅黑" charset="0"/>
                <a:ea typeface="微软雅黑" charset="0"/>
                <a:cs typeface="微软雅黑" charset="0"/>
                <a:hlinkClick r:id="rId1" action="ppaction://hlinkfile"/>
              </a:rPr>
              <a:t>Mybatis</a:t>
            </a:r>
            <a:r>
              <a:rPr lang="zh-CN" altLang="en-US" sz="2000" b="0" dirty="0">
                <a:solidFill>
                  <a:schemeClr val="tx1"/>
                </a:solidFill>
                <a:latin typeface="微软雅黑" charset="0"/>
                <a:ea typeface="微软雅黑" charset="0"/>
                <a:cs typeface="微软雅黑" charset="0"/>
                <a:hlinkClick r:id="rId1" action="ppaction://hlinkfile"/>
              </a:rPr>
              <a:t>的多数据源组件：dynamic-datasource</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p:txBody>
      </p:sp>
      <p:sp>
        <p:nvSpPr>
          <p:cNvPr id="5" name="文本框 4"/>
          <p:cNvSpPr txBox="1"/>
          <p:nvPr/>
        </p:nvSpPr>
        <p:spPr>
          <a:xfrm>
            <a:off x="389255" y="1903730"/>
            <a:ext cx="11468735" cy="368300"/>
          </a:xfrm>
          <a:prstGeom prst="rect">
            <a:avLst/>
          </a:prstGeom>
          <a:noFill/>
        </p:spPr>
        <p:txBody>
          <a:bodyPr wrap="square" rtlCol="0">
            <a:spAutoFit/>
          </a:bodyPr>
          <a:p>
            <a:pPr algn="l"/>
            <a:r>
              <a:rPr lang="zh-CN" altLang="en-US" b="1"/>
              <a:t>第</a:t>
            </a:r>
            <a:r>
              <a:rPr lang="en-US" altLang="zh-CN" b="1"/>
              <a:t>3</a:t>
            </a:r>
            <a:r>
              <a:rPr lang="zh-CN" altLang="en-US" b="1"/>
              <a:t>步</a:t>
            </a:r>
            <a:r>
              <a:rPr lang="zh-CN" altLang="en-US"/>
              <a:t>：使用 @DS 切换数据源，可以注解在方法上或类上，同时存在就近原则方法上注解优先于 类上注解。</a:t>
            </a:r>
            <a:endParaRPr lang="zh-CN" altLang="en-US"/>
          </a:p>
        </p:txBody>
      </p:sp>
      <p:pic>
        <p:nvPicPr>
          <p:cNvPr id="2" name="图片 1"/>
          <p:cNvPicPr>
            <a:picLocks noChangeAspect="1"/>
          </p:cNvPicPr>
          <p:nvPr/>
        </p:nvPicPr>
        <p:blipFill>
          <a:blip r:embed="rId2"/>
          <a:stretch>
            <a:fillRect/>
          </a:stretch>
        </p:blipFill>
        <p:spPr>
          <a:xfrm>
            <a:off x="1855470" y="2392045"/>
            <a:ext cx="8294370" cy="4380865"/>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28626" y="1232685"/>
            <a:ext cx="11444287" cy="4309385"/>
          </a:xfrm>
          <a:prstGeom prst="rect">
            <a:avLst/>
          </a:prstGeom>
          <a:noFill/>
        </p:spPr>
        <p:txBody>
          <a:bodyPr wrap="square" rtlCol="0">
            <a:spAutoFit/>
          </a:bodyPr>
          <a:lstStyle/>
          <a:p>
            <a:pPr>
              <a:lnSpc>
                <a:spcPct val="200000"/>
              </a:lnSpc>
            </a:pPr>
            <a:r>
              <a:rPr lang="en-GB" altLang="zh-CN" sz="2000" dirty="0" err="1"/>
              <a:t>MyBatis</a:t>
            </a:r>
            <a:r>
              <a:rPr lang="en-GB" altLang="zh-CN" sz="2000" dirty="0"/>
              <a:t> was created with one idea in mind: Databases aren't always what you want or need them to be. While we'd love every database to be perfect 3rd normal form or BCNF, they aren't. And it would be great if it was possible to have a single database map perfectly to all of the applications that use it, it's not. Result Maps are the answer that </a:t>
            </a:r>
            <a:r>
              <a:rPr lang="en-GB" altLang="zh-CN" sz="2000" dirty="0" err="1"/>
              <a:t>MyBatis</a:t>
            </a:r>
            <a:r>
              <a:rPr lang="en-GB" altLang="zh-CN" sz="2000" dirty="0"/>
              <a:t> provides to this problem.</a:t>
            </a:r>
            <a:endParaRPr lang="en-US" altLang="zh-CN" sz="2000" dirty="0"/>
          </a:p>
          <a:p>
            <a:pPr>
              <a:lnSpc>
                <a:spcPct val="200000"/>
              </a:lnSpc>
            </a:pPr>
            <a:r>
              <a:rPr lang="en-US" altLang="zh-CN" sz="2000" dirty="0" err="1"/>
              <a:t>MyBatis</a:t>
            </a:r>
            <a:r>
              <a:rPr lang="zh-CN" altLang="en-US" sz="2000" dirty="0"/>
              <a:t>创建思想：数据库不可能永远是你所想或所需的那个样子。 我们希望每个数据库都具备良好的第三范式或 </a:t>
            </a:r>
            <a:r>
              <a:rPr lang="en-US" altLang="zh-CN" sz="2000" dirty="0"/>
              <a:t>BCNF </a:t>
            </a:r>
            <a:r>
              <a:rPr lang="zh-CN" altLang="en-US" sz="2000" dirty="0"/>
              <a:t>范式，可惜它们并不都是那样。如果能有一种数据库映射模式，完美适配所有的应用程序，那就太好了，但可惜也没有。</a:t>
            </a:r>
            <a:endParaRPr lang="zh-CN" altLang="en-US" dirty="0"/>
          </a:p>
        </p:txBody>
      </p:sp>
      <p:pic>
        <p:nvPicPr>
          <p:cNvPr id="6" name="图片 5"/>
          <p:cNvPicPr>
            <a:picLocks noChangeAspect="1"/>
          </p:cNvPicPr>
          <p:nvPr/>
        </p:nvPicPr>
        <p:blipFill>
          <a:blip r:embed="rId1"/>
          <a:stretch>
            <a:fillRect/>
          </a:stretch>
        </p:blipFill>
        <p:spPr>
          <a:xfrm>
            <a:off x="8143103" y="4924703"/>
            <a:ext cx="3435177" cy="1797971"/>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b="1" dirty="0">
              <a:solidFill>
                <a:schemeClr val="tx1">
                  <a:lumMod val="85000"/>
                  <a:lumOff val="15000"/>
                </a:schemeClr>
              </a:solidFill>
              <a:latin typeface="+mn-ea"/>
            </a:endParaRPr>
          </a:p>
        </p:txBody>
      </p:sp>
      <p:sp>
        <p:nvSpPr>
          <p:cNvPr id="10" name="Rectangle 43"/>
          <p:cNvSpPr>
            <a:spLocks noChangeArrowheads="1"/>
          </p:cNvSpPr>
          <p:nvPr/>
        </p:nvSpPr>
        <p:spPr bwMode="auto">
          <a:xfrm>
            <a:off x="388938" y="1257208"/>
            <a:ext cx="11803061"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读写分离的实现方案</a:t>
            </a:r>
            <a:r>
              <a:rPr lang="en-US" altLang="zh-CN" sz="2000" b="0" dirty="0">
                <a:solidFill>
                  <a:schemeClr val="tx1"/>
                </a:solidFill>
                <a:latin typeface="微软雅黑" charset="0"/>
                <a:ea typeface="微软雅黑" charset="0"/>
                <a:cs typeface="微软雅黑" charset="0"/>
              </a:rPr>
              <a:t>2</a:t>
            </a:r>
            <a:r>
              <a:rPr lang="zh-CN" altLang="en-US" sz="2000" b="0" dirty="0">
                <a:solidFill>
                  <a:schemeClr val="tx1"/>
                </a:solidFill>
                <a:latin typeface="微软雅黑" charset="0"/>
                <a:ea typeface="微软雅黑" charset="0"/>
                <a:cs typeface="微软雅黑" charset="0"/>
              </a:rPr>
              <a:t>：</a:t>
            </a:r>
            <a:r>
              <a:rPr lang="zh-CN" altLang="en-US" sz="2000" b="0" dirty="0">
                <a:solidFill>
                  <a:schemeClr val="tx1"/>
                </a:solidFill>
                <a:latin typeface="微软雅黑" charset="0"/>
                <a:ea typeface="微软雅黑" charset="0"/>
                <a:cs typeface="微软雅黑" charset="0"/>
                <a:hlinkClick r:id="rId1" action="ppaction://hlinkfile"/>
              </a:rPr>
              <a:t>使用</a:t>
            </a:r>
            <a:r>
              <a:rPr lang="en-US" altLang="zh-CN" sz="2000" b="0" dirty="0">
                <a:solidFill>
                  <a:schemeClr val="tx1"/>
                </a:solidFill>
                <a:latin typeface="微软雅黑" charset="0"/>
                <a:ea typeface="微软雅黑" charset="0"/>
                <a:cs typeface="微软雅黑" charset="0"/>
                <a:hlinkClick r:id="rId1" action="ppaction://hlinkfile"/>
              </a:rPr>
              <a:t>Apache shardingsphere</a:t>
            </a:r>
            <a:r>
              <a:rPr lang="zh-CN" altLang="en-US" sz="2000" b="0" dirty="0">
                <a:solidFill>
                  <a:schemeClr val="tx1"/>
                </a:solidFill>
                <a:latin typeface="微软雅黑" charset="0"/>
                <a:ea typeface="微软雅黑" charset="0"/>
                <a:cs typeface="微软雅黑" charset="0"/>
                <a:hlinkClick r:id="rId1" action="ppaction://hlinkfile"/>
              </a:rPr>
              <a:t>的读写分离方案</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p:txBody>
      </p:sp>
      <p:sp>
        <p:nvSpPr>
          <p:cNvPr id="3" name="文本框 2"/>
          <p:cNvSpPr txBox="1"/>
          <p:nvPr/>
        </p:nvSpPr>
        <p:spPr>
          <a:xfrm>
            <a:off x="389255" y="1915795"/>
            <a:ext cx="5439410" cy="4661535"/>
          </a:xfrm>
          <a:prstGeom prst="rect">
            <a:avLst/>
          </a:prstGeom>
          <a:noFill/>
        </p:spPr>
        <p:txBody>
          <a:bodyPr wrap="square" rtlCol="0" anchor="t">
            <a:spAutoFit/>
          </a:bodyPr>
          <a:p>
            <a:pPr>
              <a:lnSpc>
                <a:spcPct val="150000"/>
              </a:lnSpc>
            </a:pPr>
            <a:r>
              <a:rPr lang="zh-CN" altLang="en-US">
                <a:sym typeface="+mn-ea"/>
              </a:rPr>
              <a:t>ShardingSphere读写分离模块的主要设计目标：</a:t>
            </a:r>
            <a:r>
              <a:rPr lang="zh-CN" altLang="en-US">
                <a:solidFill>
                  <a:srgbClr val="FF0000"/>
                </a:solidFill>
              </a:rPr>
              <a:t>透明化读写分离</a:t>
            </a:r>
            <a:r>
              <a:rPr lang="zh-CN" altLang="en-US"/>
              <a:t>所带来的影响，让使用方尽量像使用一个数据库一样使用主从数据库集群。</a:t>
            </a:r>
            <a:endParaRPr lang="zh-CN" altLang="en-US"/>
          </a:p>
          <a:p>
            <a:pPr>
              <a:lnSpc>
                <a:spcPct val="150000"/>
              </a:lnSpc>
            </a:pPr>
            <a:endParaRPr lang="zh-CN" altLang="en-US"/>
          </a:p>
          <a:p>
            <a:pPr>
              <a:lnSpc>
                <a:spcPct val="150000"/>
              </a:lnSpc>
            </a:pPr>
            <a:r>
              <a:rPr lang="zh-CN" altLang="en-US"/>
              <a:t>配置</a:t>
            </a:r>
            <a:r>
              <a:rPr lang="en-US" altLang="zh-CN"/>
              <a:t>1</a:t>
            </a:r>
            <a:r>
              <a:rPr lang="zh-CN" altLang="en-US"/>
              <a:t>主</a:t>
            </a:r>
            <a:r>
              <a:rPr lang="en-US" altLang="zh-CN"/>
              <a:t>2</a:t>
            </a:r>
            <a:r>
              <a:rPr lang="zh-CN" altLang="en-US"/>
              <a:t>从</a:t>
            </a:r>
            <a:r>
              <a:rPr lang="en-US" altLang="zh-CN"/>
              <a:t>3</a:t>
            </a:r>
            <a:r>
              <a:rPr lang="zh-CN" altLang="en-US"/>
              <a:t>个数据源，</a:t>
            </a:r>
            <a:r>
              <a:rPr lang="zh-CN" altLang="en-US">
                <a:solidFill>
                  <a:srgbClr val="FF0000"/>
                </a:solidFill>
              </a:rPr>
              <a:t>本案例仅为演示</a:t>
            </a:r>
            <a:r>
              <a:rPr lang="zh-CN" altLang="en-US"/>
              <a:t>，并没有真正配置</a:t>
            </a:r>
            <a:r>
              <a:rPr lang="en-US" altLang="zh-CN"/>
              <a:t>3</a:t>
            </a:r>
            <a:r>
              <a:rPr lang="zh-CN" altLang="en-US"/>
              <a:t>个数据库的主从复制。真正应用场景下应配置数据库的主从复制，从而使得三个数据库的内容是一致的。</a:t>
            </a:r>
            <a:endParaRPr lang="zh-CN" altLang="en-US"/>
          </a:p>
          <a:p>
            <a:pPr>
              <a:lnSpc>
                <a:spcPct val="150000"/>
              </a:lnSpc>
            </a:pPr>
            <a:endParaRPr lang="zh-CN" altLang="en-US"/>
          </a:p>
          <a:p>
            <a:pPr>
              <a:lnSpc>
                <a:spcPct val="150000"/>
              </a:lnSpc>
            </a:pPr>
            <a:r>
              <a:rPr lang="zh-CN" altLang="en-US"/>
              <a:t>数据库建表</a:t>
            </a:r>
            <a:r>
              <a:rPr lang="en-US" altLang="zh-CN"/>
              <a:t>SQL</a:t>
            </a:r>
            <a:r>
              <a:rPr lang="zh-CN" altLang="en-US"/>
              <a:t>语句见</a:t>
            </a:r>
            <a:r>
              <a:rPr lang="zh-CN" altLang="en-US" dirty="0">
                <a:latin typeface="微软雅黑" charset="0"/>
                <a:ea typeface="微软雅黑" charset="0"/>
                <a:sym typeface="+mn-ea"/>
                <a:hlinkClick r:id="rId2" action="ppaction://hlinkfile"/>
              </a:rPr>
              <a:t>spring-sharding-demo</a:t>
            </a:r>
            <a:r>
              <a:rPr lang="zh-CN" altLang="en-US"/>
              <a:t>示例项目中的</a:t>
            </a:r>
            <a:r>
              <a:rPr lang="en-US" altLang="zh-CN" dirty="0">
                <a:latin typeface="+mn-ea"/>
                <a:ea typeface="宋体" pitchFamily="2" charset="-122"/>
                <a:cs typeface="+mn-ea"/>
                <a:sym typeface="+mn-ea"/>
              </a:rPr>
              <a:t>resources/sharding-schema.sql</a:t>
            </a:r>
            <a:endParaRPr lang="zh-CN" altLang="en-US"/>
          </a:p>
        </p:txBody>
      </p:sp>
      <p:pic>
        <p:nvPicPr>
          <p:cNvPr id="4" name="图片 3"/>
          <p:cNvPicPr>
            <a:picLocks noChangeAspect="1"/>
          </p:cNvPicPr>
          <p:nvPr/>
        </p:nvPicPr>
        <p:blipFill>
          <a:blip r:embed="rId3"/>
          <a:stretch>
            <a:fillRect/>
          </a:stretch>
        </p:blipFill>
        <p:spPr>
          <a:xfrm>
            <a:off x="6036310" y="1141095"/>
            <a:ext cx="5987415" cy="5600700"/>
          </a:xfrm>
          <a:prstGeom prst="rect">
            <a:avLst/>
          </a:prstGeom>
        </p:spPr>
      </p:pic>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b="1" dirty="0">
              <a:solidFill>
                <a:schemeClr val="tx1">
                  <a:lumMod val="85000"/>
                  <a:lumOff val="15000"/>
                </a:schemeClr>
              </a:solidFill>
              <a:latin typeface="+mn-ea"/>
            </a:endParaRPr>
          </a:p>
        </p:txBody>
      </p:sp>
      <p:sp>
        <p:nvSpPr>
          <p:cNvPr id="10" name="Rectangle 43"/>
          <p:cNvSpPr>
            <a:spLocks noChangeArrowheads="1"/>
          </p:cNvSpPr>
          <p:nvPr/>
        </p:nvSpPr>
        <p:spPr bwMode="auto">
          <a:xfrm>
            <a:off x="388938" y="1257208"/>
            <a:ext cx="11803061"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读写分离的实现方案</a:t>
            </a:r>
            <a:r>
              <a:rPr lang="en-US" altLang="zh-CN" sz="2000" b="0" dirty="0">
                <a:solidFill>
                  <a:schemeClr val="tx1"/>
                </a:solidFill>
                <a:latin typeface="微软雅黑" charset="0"/>
                <a:ea typeface="微软雅黑" charset="0"/>
                <a:cs typeface="微软雅黑" charset="0"/>
              </a:rPr>
              <a:t>2</a:t>
            </a:r>
            <a:r>
              <a:rPr lang="zh-CN" altLang="en-US" sz="2000" b="0" dirty="0">
                <a:solidFill>
                  <a:schemeClr val="tx1"/>
                </a:solidFill>
                <a:latin typeface="微软雅黑" charset="0"/>
                <a:ea typeface="微软雅黑" charset="0"/>
                <a:cs typeface="微软雅黑" charset="0"/>
              </a:rPr>
              <a:t>：</a:t>
            </a:r>
            <a:r>
              <a:rPr lang="zh-CN" altLang="en-US" sz="2000" b="0" dirty="0">
                <a:solidFill>
                  <a:schemeClr val="tx1"/>
                </a:solidFill>
                <a:latin typeface="微软雅黑" charset="0"/>
                <a:ea typeface="微软雅黑" charset="0"/>
                <a:cs typeface="微软雅黑" charset="0"/>
                <a:hlinkClick r:id="rId1" action="ppaction://hlinkfile"/>
              </a:rPr>
              <a:t>使用</a:t>
            </a:r>
            <a:r>
              <a:rPr lang="en-US" altLang="zh-CN" sz="2000" b="0" dirty="0">
                <a:solidFill>
                  <a:schemeClr val="tx1"/>
                </a:solidFill>
                <a:latin typeface="微软雅黑" charset="0"/>
                <a:ea typeface="微软雅黑" charset="0"/>
                <a:cs typeface="微软雅黑" charset="0"/>
                <a:hlinkClick r:id="rId1" action="ppaction://hlinkfile"/>
              </a:rPr>
              <a:t>Apache shardingsphere</a:t>
            </a:r>
            <a:r>
              <a:rPr lang="zh-CN" altLang="en-US" sz="2000" b="0" dirty="0">
                <a:solidFill>
                  <a:schemeClr val="tx1"/>
                </a:solidFill>
                <a:latin typeface="微软雅黑" charset="0"/>
                <a:ea typeface="微软雅黑" charset="0"/>
                <a:cs typeface="微软雅黑" charset="0"/>
                <a:hlinkClick r:id="rId1" action="ppaction://hlinkfile"/>
              </a:rPr>
              <a:t>的读写分离方案</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p:txBody>
      </p:sp>
      <p:sp>
        <p:nvSpPr>
          <p:cNvPr id="3" name="文本框 2"/>
          <p:cNvSpPr txBox="1"/>
          <p:nvPr/>
        </p:nvSpPr>
        <p:spPr>
          <a:xfrm>
            <a:off x="389255" y="1915795"/>
            <a:ext cx="5439410" cy="3415030"/>
          </a:xfrm>
          <a:prstGeom prst="rect">
            <a:avLst/>
          </a:prstGeom>
          <a:noFill/>
        </p:spPr>
        <p:txBody>
          <a:bodyPr wrap="square" rtlCol="0" anchor="t">
            <a:spAutoFit/>
          </a:bodyPr>
          <a:p>
            <a:pPr>
              <a:lnSpc>
                <a:spcPct val="150000"/>
              </a:lnSpc>
            </a:pPr>
            <a:r>
              <a:rPr lang="zh-CN" altLang="en-US"/>
              <a:t>配置读写分离示例数据源“</a:t>
            </a:r>
            <a:r>
              <a:rPr lang="en-US" altLang="zh-CN"/>
              <a:t>demo-data-source</a:t>
            </a:r>
            <a:r>
              <a:rPr lang="zh-CN" altLang="en-US"/>
              <a:t>”</a:t>
            </a:r>
            <a:endParaRPr lang="zh-CN" altLang="en-US"/>
          </a:p>
          <a:p>
            <a:pPr>
              <a:lnSpc>
                <a:spcPct val="150000"/>
              </a:lnSpc>
            </a:pPr>
            <a:r>
              <a:rPr lang="zh-CN" altLang="en-US"/>
              <a:t>配置了读写分离类型，以及写数据源（write-data-source-name）和读数据源（read-data-source-names）。</a:t>
            </a:r>
            <a:endParaRPr lang="zh-CN" altLang="en-US"/>
          </a:p>
          <a:p>
            <a:pPr>
              <a:lnSpc>
                <a:spcPct val="150000"/>
              </a:lnSpc>
            </a:pPr>
            <a:endParaRPr lang="zh-CN" altLang="en-US"/>
          </a:p>
          <a:p>
            <a:pPr>
              <a:lnSpc>
                <a:spcPct val="150000"/>
              </a:lnSpc>
            </a:pPr>
            <a:r>
              <a:rPr lang="zh-CN" altLang="en-US"/>
              <a:t>配置了名称为“</a:t>
            </a:r>
            <a:r>
              <a:rPr lang="en-US" altLang="zh-CN"/>
              <a:t>demo_lb_name</a:t>
            </a:r>
            <a:r>
              <a:rPr lang="zh-CN" altLang="en-US"/>
              <a:t>”的负载均衡器，</a:t>
            </a:r>
            <a:endParaRPr lang="zh-CN" altLang="en-US"/>
          </a:p>
          <a:p>
            <a:pPr>
              <a:lnSpc>
                <a:spcPct val="150000"/>
              </a:lnSpc>
            </a:pPr>
            <a:r>
              <a:rPr lang="zh-CN" altLang="en-US"/>
              <a:t>该负载均衡器使用的“</a:t>
            </a:r>
            <a:r>
              <a:rPr lang="en-US" altLang="zh-CN"/>
              <a:t>ROUND_ROBIN</a:t>
            </a:r>
            <a:r>
              <a:rPr lang="zh-CN" altLang="en-US"/>
              <a:t>”轮询算法</a:t>
            </a:r>
            <a:endParaRPr lang="zh-CN" altLang="en-US"/>
          </a:p>
          <a:p>
            <a:pPr>
              <a:lnSpc>
                <a:spcPct val="150000"/>
              </a:lnSpc>
            </a:pPr>
            <a:endParaRPr lang="zh-CN" altLang="en-US"/>
          </a:p>
        </p:txBody>
      </p:sp>
      <p:pic>
        <p:nvPicPr>
          <p:cNvPr id="2" name="图片 1"/>
          <p:cNvPicPr>
            <a:picLocks noChangeAspect="1"/>
          </p:cNvPicPr>
          <p:nvPr/>
        </p:nvPicPr>
        <p:blipFill>
          <a:blip r:embed="rId2"/>
          <a:stretch>
            <a:fillRect/>
          </a:stretch>
        </p:blipFill>
        <p:spPr>
          <a:xfrm>
            <a:off x="5921375" y="1915795"/>
            <a:ext cx="5861685" cy="4606925"/>
          </a:xfrm>
          <a:prstGeom prst="rect">
            <a:avLst/>
          </a:prstGeom>
        </p:spPr>
      </p:pic>
    </p:spTree>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b="1" dirty="0">
              <a:solidFill>
                <a:schemeClr val="tx1">
                  <a:lumMod val="85000"/>
                  <a:lumOff val="15000"/>
                </a:schemeClr>
              </a:solidFill>
              <a:latin typeface="+mn-ea"/>
            </a:endParaRPr>
          </a:p>
        </p:txBody>
      </p:sp>
      <p:sp>
        <p:nvSpPr>
          <p:cNvPr id="10" name="Rectangle 43"/>
          <p:cNvSpPr>
            <a:spLocks noChangeArrowheads="1"/>
          </p:cNvSpPr>
          <p:nvPr/>
        </p:nvSpPr>
        <p:spPr bwMode="auto">
          <a:xfrm>
            <a:off x="388938" y="1257208"/>
            <a:ext cx="11803061"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读写分离的实现方案</a:t>
            </a:r>
            <a:r>
              <a:rPr lang="en-US" altLang="zh-CN" sz="2000" b="0" dirty="0">
                <a:solidFill>
                  <a:schemeClr val="tx1"/>
                </a:solidFill>
                <a:latin typeface="微软雅黑" charset="0"/>
                <a:ea typeface="微软雅黑" charset="0"/>
                <a:cs typeface="微软雅黑" charset="0"/>
              </a:rPr>
              <a:t>2</a:t>
            </a:r>
            <a:r>
              <a:rPr lang="zh-CN" altLang="en-US" sz="2000" b="0" dirty="0">
                <a:solidFill>
                  <a:schemeClr val="tx1"/>
                </a:solidFill>
                <a:latin typeface="微软雅黑" charset="0"/>
                <a:ea typeface="微软雅黑" charset="0"/>
                <a:cs typeface="微软雅黑" charset="0"/>
              </a:rPr>
              <a:t>：</a:t>
            </a:r>
            <a:r>
              <a:rPr lang="zh-CN" altLang="en-US" sz="2000" b="0" dirty="0">
                <a:solidFill>
                  <a:schemeClr val="tx1"/>
                </a:solidFill>
                <a:latin typeface="微软雅黑" charset="0"/>
                <a:ea typeface="微软雅黑" charset="0"/>
                <a:cs typeface="微软雅黑" charset="0"/>
                <a:hlinkClick r:id="rId1" action="ppaction://hlinkfile"/>
              </a:rPr>
              <a:t>使用</a:t>
            </a:r>
            <a:r>
              <a:rPr lang="en-US" altLang="zh-CN" sz="2000" b="0" dirty="0">
                <a:solidFill>
                  <a:schemeClr val="tx1"/>
                </a:solidFill>
                <a:latin typeface="微软雅黑" charset="0"/>
                <a:ea typeface="微软雅黑" charset="0"/>
                <a:cs typeface="微软雅黑" charset="0"/>
                <a:hlinkClick r:id="rId1" action="ppaction://hlinkfile"/>
              </a:rPr>
              <a:t>Apache shardingsphere</a:t>
            </a:r>
            <a:r>
              <a:rPr lang="zh-CN" altLang="en-US" sz="2000" b="0" dirty="0">
                <a:solidFill>
                  <a:schemeClr val="tx1"/>
                </a:solidFill>
                <a:latin typeface="微软雅黑" charset="0"/>
                <a:ea typeface="微软雅黑" charset="0"/>
                <a:cs typeface="微软雅黑" charset="0"/>
                <a:hlinkClick r:id="rId1" action="ppaction://hlinkfile"/>
              </a:rPr>
              <a:t>的读写分离方案</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p:txBody>
      </p:sp>
      <p:pic>
        <p:nvPicPr>
          <p:cNvPr id="2" name="图片 1"/>
          <p:cNvPicPr>
            <a:picLocks noChangeAspect="1"/>
          </p:cNvPicPr>
          <p:nvPr/>
        </p:nvPicPr>
        <p:blipFill>
          <a:blip r:embed="rId2"/>
          <a:stretch>
            <a:fillRect/>
          </a:stretch>
        </p:blipFill>
        <p:spPr>
          <a:xfrm>
            <a:off x="781685" y="3067050"/>
            <a:ext cx="9998075" cy="2386965"/>
          </a:xfrm>
          <a:prstGeom prst="rect">
            <a:avLst/>
          </a:prstGeom>
        </p:spPr>
      </p:pic>
      <p:sp>
        <p:nvSpPr>
          <p:cNvPr id="5" name="文本框 4"/>
          <p:cNvSpPr txBox="1"/>
          <p:nvPr/>
        </p:nvSpPr>
        <p:spPr>
          <a:xfrm>
            <a:off x="896620" y="1955800"/>
            <a:ext cx="6532880" cy="922020"/>
          </a:xfrm>
          <a:prstGeom prst="rect">
            <a:avLst/>
          </a:prstGeom>
          <a:noFill/>
        </p:spPr>
        <p:txBody>
          <a:bodyPr wrap="none" rtlCol="0">
            <a:spAutoFit/>
          </a:bodyPr>
          <a:p>
            <a:pPr>
              <a:lnSpc>
                <a:spcPct val="150000"/>
              </a:lnSpc>
            </a:pPr>
            <a:r>
              <a:rPr lang="zh-CN" altLang="en-US"/>
              <a:t>操作示例</a:t>
            </a:r>
            <a:r>
              <a:rPr lang="en-US" altLang="zh-CN"/>
              <a:t>1</a:t>
            </a:r>
            <a:r>
              <a:rPr lang="zh-CN" altLang="en-US"/>
              <a:t>：</a:t>
            </a:r>
            <a:endParaRPr lang="zh-CN" altLang="en-US"/>
          </a:p>
          <a:p>
            <a:pPr>
              <a:lnSpc>
                <a:spcPct val="150000"/>
              </a:lnSpc>
            </a:pPr>
            <a:r>
              <a:rPr lang="zh-CN" altLang="en-US"/>
              <a:t>连续两次查询商品表时，可以看到从</a:t>
            </a:r>
            <a:r>
              <a:rPr lang="en-US" altLang="zh-CN"/>
              <a:t>slave1</a:t>
            </a:r>
            <a:r>
              <a:rPr lang="zh-CN" altLang="en-US"/>
              <a:t>和</a:t>
            </a:r>
            <a:r>
              <a:rPr lang="en-US" altLang="zh-CN"/>
              <a:t>slave0</a:t>
            </a:r>
            <a:r>
              <a:rPr lang="zh-CN" altLang="en-US"/>
              <a:t>各查询一次</a:t>
            </a:r>
            <a:endParaRPr lang="zh-CN" altLang="en-US"/>
          </a:p>
        </p:txBody>
      </p:sp>
      <p:pic>
        <p:nvPicPr>
          <p:cNvPr id="6" name="图片 5"/>
          <p:cNvPicPr>
            <a:picLocks noChangeAspect="1"/>
          </p:cNvPicPr>
          <p:nvPr/>
        </p:nvPicPr>
        <p:blipFill>
          <a:blip r:embed="rId3"/>
          <a:stretch>
            <a:fillRect/>
          </a:stretch>
        </p:blipFill>
        <p:spPr>
          <a:xfrm>
            <a:off x="2245360" y="2049145"/>
            <a:ext cx="3834765" cy="424815"/>
          </a:xfrm>
          <a:prstGeom prst="rect">
            <a:avLst/>
          </a:prstGeom>
        </p:spPr>
      </p:pic>
    </p:spTree>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b="1" dirty="0">
              <a:solidFill>
                <a:schemeClr val="tx1">
                  <a:lumMod val="85000"/>
                  <a:lumOff val="15000"/>
                </a:schemeClr>
              </a:solidFill>
              <a:latin typeface="+mn-ea"/>
            </a:endParaRPr>
          </a:p>
        </p:txBody>
      </p:sp>
      <p:sp>
        <p:nvSpPr>
          <p:cNvPr id="10" name="Rectangle 43"/>
          <p:cNvSpPr>
            <a:spLocks noChangeArrowheads="1"/>
          </p:cNvSpPr>
          <p:nvPr/>
        </p:nvSpPr>
        <p:spPr bwMode="auto">
          <a:xfrm>
            <a:off x="388938" y="1257208"/>
            <a:ext cx="11803061"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读写分离的实现方案</a:t>
            </a:r>
            <a:r>
              <a:rPr lang="en-US" altLang="zh-CN" sz="2000" b="0" dirty="0">
                <a:solidFill>
                  <a:schemeClr val="tx1"/>
                </a:solidFill>
                <a:latin typeface="微软雅黑" charset="0"/>
                <a:ea typeface="微软雅黑" charset="0"/>
                <a:cs typeface="微软雅黑" charset="0"/>
              </a:rPr>
              <a:t>2</a:t>
            </a:r>
            <a:r>
              <a:rPr lang="zh-CN" altLang="en-US" sz="2000" b="0" dirty="0">
                <a:solidFill>
                  <a:schemeClr val="tx1"/>
                </a:solidFill>
                <a:latin typeface="微软雅黑" charset="0"/>
                <a:ea typeface="微软雅黑" charset="0"/>
                <a:cs typeface="微软雅黑" charset="0"/>
              </a:rPr>
              <a:t>：</a:t>
            </a:r>
            <a:r>
              <a:rPr lang="zh-CN" altLang="en-US" sz="2000" b="0" dirty="0">
                <a:solidFill>
                  <a:schemeClr val="tx1"/>
                </a:solidFill>
                <a:latin typeface="微软雅黑" charset="0"/>
                <a:ea typeface="微软雅黑" charset="0"/>
                <a:cs typeface="微软雅黑" charset="0"/>
                <a:hlinkClick r:id="rId1" action="ppaction://hlinkfile"/>
              </a:rPr>
              <a:t>使用</a:t>
            </a:r>
            <a:r>
              <a:rPr lang="en-US" altLang="zh-CN" sz="2000" b="0" dirty="0">
                <a:solidFill>
                  <a:schemeClr val="tx1"/>
                </a:solidFill>
                <a:latin typeface="微软雅黑" charset="0"/>
                <a:ea typeface="微软雅黑" charset="0"/>
                <a:cs typeface="微软雅黑" charset="0"/>
                <a:hlinkClick r:id="rId1" action="ppaction://hlinkfile"/>
              </a:rPr>
              <a:t>Apache shardingsphere</a:t>
            </a:r>
            <a:r>
              <a:rPr lang="zh-CN" altLang="en-US" sz="2000" b="0" dirty="0">
                <a:solidFill>
                  <a:schemeClr val="tx1"/>
                </a:solidFill>
                <a:latin typeface="微软雅黑" charset="0"/>
                <a:ea typeface="微软雅黑" charset="0"/>
                <a:cs typeface="微软雅黑" charset="0"/>
                <a:hlinkClick r:id="rId1" action="ppaction://hlinkfile"/>
              </a:rPr>
              <a:t>的读写分离方案</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p:txBody>
      </p:sp>
      <p:sp>
        <p:nvSpPr>
          <p:cNvPr id="5" name="文本框 4"/>
          <p:cNvSpPr txBox="1"/>
          <p:nvPr/>
        </p:nvSpPr>
        <p:spPr>
          <a:xfrm>
            <a:off x="895985" y="2095500"/>
            <a:ext cx="8780145" cy="1337945"/>
          </a:xfrm>
          <a:prstGeom prst="rect">
            <a:avLst/>
          </a:prstGeom>
          <a:noFill/>
        </p:spPr>
        <p:txBody>
          <a:bodyPr wrap="square" rtlCol="0">
            <a:spAutoFit/>
          </a:bodyPr>
          <a:p>
            <a:pPr>
              <a:lnSpc>
                <a:spcPct val="150000"/>
              </a:lnSpc>
            </a:pPr>
            <a:r>
              <a:rPr lang="zh-CN" altLang="en-US"/>
              <a:t>操作示例</a:t>
            </a:r>
            <a:r>
              <a:rPr lang="en-US" altLang="zh-CN"/>
              <a:t>2</a:t>
            </a:r>
            <a:r>
              <a:rPr lang="zh-CN" altLang="en-US"/>
              <a:t>：</a:t>
            </a:r>
            <a:endParaRPr lang="zh-CN" altLang="en-US"/>
          </a:p>
          <a:p>
            <a:pPr>
              <a:lnSpc>
                <a:spcPct val="150000"/>
              </a:lnSpc>
            </a:pPr>
            <a:r>
              <a:rPr lang="zh-CN" altLang="en-US"/>
              <a:t>采用</a:t>
            </a:r>
            <a:r>
              <a:rPr lang="zh-CN" altLang="en-US">
                <a:solidFill>
                  <a:srgbClr val="FF0000"/>
                </a:solidFill>
              </a:rPr>
              <a:t>关联查询</a:t>
            </a:r>
            <a:r>
              <a:rPr lang="zh-CN" altLang="en-US"/>
              <a:t>方式查询商品及评论，可以看到先从</a:t>
            </a:r>
            <a:r>
              <a:rPr lang="en-US" altLang="zh-CN"/>
              <a:t>slave0</a:t>
            </a:r>
            <a:r>
              <a:rPr lang="zh-CN" altLang="en-US"/>
              <a:t>中查到商品，然后又从</a:t>
            </a:r>
            <a:r>
              <a:rPr lang="en-US" altLang="zh-CN"/>
              <a:t>slave1</a:t>
            </a:r>
            <a:r>
              <a:rPr lang="zh-CN" altLang="en-US"/>
              <a:t>查到评论</a:t>
            </a:r>
            <a:endParaRPr lang="zh-CN" altLang="en-US"/>
          </a:p>
        </p:txBody>
      </p:sp>
      <p:pic>
        <p:nvPicPr>
          <p:cNvPr id="3" name="图片 2"/>
          <p:cNvPicPr>
            <a:picLocks noChangeAspect="1"/>
          </p:cNvPicPr>
          <p:nvPr/>
        </p:nvPicPr>
        <p:blipFill>
          <a:blip r:embed="rId2"/>
          <a:stretch>
            <a:fillRect/>
          </a:stretch>
        </p:blipFill>
        <p:spPr>
          <a:xfrm>
            <a:off x="2237740" y="2007870"/>
            <a:ext cx="7274560" cy="578485"/>
          </a:xfrm>
          <a:prstGeom prst="rect">
            <a:avLst/>
          </a:prstGeom>
        </p:spPr>
      </p:pic>
      <p:pic>
        <p:nvPicPr>
          <p:cNvPr id="4" name="图片 3"/>
          <p:cNvPicPr>
            <a:picLocks noChangeAspect="1"/>
          </p:cNvPicPr>
          <p:nvPr/>
        </p:nvPicPr>
        <p:blipFill>
          <a:blip r:embed="rId3"/>
          <a:stretch>
            <a:fillRect/>
          </a:stretch>
        </p:blipFill>
        <p:spPr>
          <a:xfrm>
            <a:off x="1109345" y="3486150"/>
            <a:ext cx="8738235" cy="2616200"/>
          </a:xfrm>
          <a:prstGeom prst="rect">
            <a:avLst/>
          </a:prstGeom>
        </p:spPr>
      </p:pic>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b="1" dirty="0">
              <a:solidFill>
                <a:schemeClr val="tx1">
                  <a:lumMod val="85000"/>
                  <a:lumOff val="15000"/>
                </a:schemeClr>
              </a:solidFill>
              <a:latin typeface="+mn-ea"/>
            </a:endParaRPr>
          </a:p>
        </p:txBody>
      </p:sp>
      <p:sp>
        <p:nvSpPr>
          <p:cNvPr id="10" name="Rectangle 43"/>
          <p:cNvSpPr>
            <a:spLocks noChangeArrowheads="1"/>
          </p:cNvSpPr>
          <p:nvPr/>
        </p:nvSpPr>
        <p:spPr bwMode="auto">
          <a:xfrm>
            <a:off x="388938" y="1257208"/>
            <a:ext cx="11803061"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读写分离的实现方案</a:t>
            </a:r>
            <a:r>
              <a:rPr lang="en-US" altLang="zh-CN" sz="2000" b="0" dirty="0">
                <a:solidFill>
                  <a:schemeClr val="tx1"/>
                </a:solidFill>
                <a:latin typeface="微软雅黑" charset="0"/>
                <a:ea typeface="微软雅黑" charset="0"/>
                <a:cs typeface="微软雅黑" charset="0"/>
              </a:rPr>
              <a:t>2</a:t>
            </a:r>
            <a:r>
              <a:rPr lang="zh-CN" altLang="en-US" sz="2000" b="0" dirty="0">
                <a:solidFill>
                  <a:schemeClr val="tx1"/>
                </a:solidFill>
                <a:latin typeface="微软雅黑" charset="0"/>
                <a:ea typeface="微软雅黑" charset="0"/>
                <a:cs typeface="微软雅黑" charset="0"/>
              </a:rPr>
              <a:t>：</a:t>
            </a:r>
            <a:r>
              <a:rPr lang="zh-CN" altLang="en-US" sz="2000" b="0" dirty="0">
                <a:solidFill>
                  <a:schemeClr val="tx1"/>
                </a:solidFill>
                <a:latin typeface="微软雅黑" charset="0"/>
                <a:ea typeface="微软雅黑" charset="0"/>
                <a:cs typeface="微软雅黑" charset="0"/>
                <a:hlinkClick r:id="rId1" action="ppaction://hlinkfile"/>
              </a:rPr>
              <a:t>使用</a:t>
            </a:r>
            <a:r>
              <a:rPr lang="en-US" altLang="zh-CN" sz="2000" b="0" dirty="0">
                <a:solidFill>
                  <a:schemeClr val="tx1"/>
                </a:solidFill>
                <a:latin typeface="微软雅黑" charset="0"/>
                <a:ea typeface="微软雅黑" charset="0"/>
                <a:cs typeface="微软雅黑" charset="0"/>
                <a:hlinkClick r:id="rId1" action="ppaction://hlinkfile"/>
              </a:rPr>
              <a:t>Apache shardingsphere</a:t>
            </a:r>
            <a:r>
              <a:rPr lang="zh-CN" altLang="en-US" sz="2000" b="0" dirty="0">
                <a:solidFill>
                  <a:schemeClr val="tx1"/>
                </a:solidFill>
                <a:latin typeface="微软雅黑" charset="0"/>
                <a:ea typeface="微软雅黑" charset="0"/>
                <a:cs typeface="微软雅黑" charset="0"/>
                <a:hlinkClick r:id="rId1" action="ppaction://hlinkfile"/>
              </a:rPr>
              <a:t>的读写分离方案</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p:txBody>
      </p:sp>
      <p:sp>
        <p:nvSpPr>
          <p:cNvPr id="5" name="文本框 4"/>
          <p:cNvSpPr txBox="1"/>
          <p:nvPr/>
        </p:nvSpPr>
        <p:spPr>
          <a:xfrm>
            <a:off x="895985" y="2095500"/>
            <a:ext cx="8780145" cy="1337945"/>
          </a:xfrm>
          <a:prstGeom prst="rect">
            <a:avLst/>
          </a:prstGeom>
          <a:noFill/>
        </p:spPr>
        <p:txBody>
          <a:bodyPr wrap="square" rtlCol="0">
            <a:spAutoFit/>
          </a:bodyPr>
          <a:p>
            <a:pPr>
              <a:lnSpc>
                <a:spcPct val="150000"/>
              </a:lnSpc>
            </a:pPr>
            <a:r>
              <a:rPr lang="zh-CN" altLang="en-US"/>
              <a:t>操作示例</a:t>
            </a:r>
            <a:r>
              <a:rPr lang="en-US" altLang="zh-CN"/>
              <a:t>3</a:t>
            </a:r>
            <a:r>
              <a:rPr lang="zh-CN" altLang="en-US"/>
              <a:t>：</a:t>
            </a:r>
            <a:endParaRPr lang="zh-CN" altLang="en-US"/>
          </a:p>
          <a:p>
            <a:pPr>
              <a:lnSpc>
                <a:spcPct val="150000"/>
              </a:lnSpc>
            </a:pPr>
            <a:r>
              <a:rPr lang="zh-CN" altLang="en-US"/>
              <a:t>采用</a:t>
            </a:r>
            <a:r>
              <a:rPr lang="zh-CN" altLang="en-US" dirty="0">
                <a:solidFill>
                  <a:srgbClr val="FF0000"/>
                </a:solidFill>
                <a:latin typeface="宋体" pitchFamily="2" charset="-122"/>
                <a:ea typeface="宋体" pitchFamily="2" charset="-122"/>
                <a:sym typeface="+mn-ea"/>
              </a:rPr>
              <a:t>嵌套结果映射</a:t>
            </a:r>
            <a:r>
              <a:rPr lang="zh-CN" altLang="en-US"/>
              <a:t>方式查询商品及评论，可以看到从同一个数据源（</a:t>
            </a:r>
            <a:r>
              <a:rPr lang="en-US" altLang="zh-CN"/>
              <a:t>slave0</a:t>
            </a:r>
            <a:r>
              <a:rPr lang="zh-CN" altLang="en-US"/>
              <a:t>或</a:t>
            </a:r>
            <a:r>
              <a:rPr lang="en-US" altLang="zh-CN"/>
              <a:t>slave1</a:t>
            </a:r>
            <a:r>
              <a:rPr lang="zh-CN" altLang="en-US"/>
              <a:t>）中查询了商品及评论</a:t>
            </a:r>
            <a:endParaRPr lang="zh-CN" altLang="en-US"/>
          </a:p>
        </p:txBody>
      </p:sp>
      <p:pic>
        <p:nvPicPr>
          <p:cNvPr id="2" name="图片 1"/>
          <p:cNvPicPr>
            <a:picLocks noChangeAspect="1"/>
          </p:cNvPicPr>
          <p:nvPr/>
        </p:nvPicPr>
        <p:blipFill>
          <a:blip r:embed="rId2"/>
          <a:stretch>
            <a:fillRect/>
          </a:stretch>
        </p:blipFill>
        <p:spPr>
          <a:xfrm>
            <a:off x="2230120" y="2179320"/>
            <a:ext cx="7732395" cy="418465"/>
          </a:xfrm>
          <a:prstGeom prst="rect">
            <a:avLst/>
          </a:prstGeom>
        </p:spPr>
      </p:pic>
      <p:pic>
        <p:nvPicPr>
          <p:cNvPr id="6" name="图片 5"/>
          <p:cNvPicPr>
            <a:picLocks noChangeAspect="1"/>
          </p:cNvPicPr>
          <p:nvPr/>
        </p:nvPicPr>
        <p:blipFill>
          <a:blip r:embed="rId3"/>
          <a:stretch>
            <a:fillRect/>
          </a:stretch>
        </p:blipFill>
        <p:spPr>
          <a:xfrm>
            <a:off x="1032510" y="3808730"/>
            <a:ext cx="9055735" cy="2082800"/>
          </a:xfrm>
          <a:prstGeom prst="rect">
            <a:avLst/>
          </a:prstGeom>
        </p:spPr>
      </p:pic>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4.3.2</a:t>
            </a:r>
            <a:r>
              <a:rPr lang="zh-CN" altLang="en-US" sz="2800" b="1" dirty="0">
                <a:solidFill>
                  <a:schemeClr val="tx1">
                    <a:lumMod val="85000"/>
                    <a:lumOff val="15000"/>
                  </a:schemeClr>
                </a:solidFill>
                <a:latin typeface="+mn-ea"/>
              </a:rPr>
              <a:t> 读写分离（一主多从）</a:t>
            </a:r>
            <a:endParaRPr lang="zh-CN" altLang="en-US" sz="2800" b="1" dirty="0">
              <a:solidFill>
                <a:schemeClr val="tx1">
                  <a:lumMod val="85000"/>
                  <a:lumOff val="15000"/>
                </a:schemeClr>
              </a:solidFill>
              <a:latin typeface="+mn-ea"/>
            </a:endParaRPr>
          </a:p>
        </p:txBody>
      </p:sp>
      <p:sp>
        <p:nvSpPr>
          <p:cNvPr id="10" name="Rectangle 43"/>
          <p:cNvSpPr>
            <a:spLocks noChangeArrowheads="1"/>
          </p:cNvSpPr>
          <p:nvPr/>
        </p:nvSpPr>
        <p:spPr bwMode="auto">
          <a:xfrm>
            <a:off x="388938" y="1257208"/>
            <a:ext cx="11803061"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cs typeface="微软雅黑" charset="0"/>
              </a:rPr>
              <a:t>读写分离的实现方案</a:t>
            </a:r>
            <a:r>
              <a:rPr lang="en-US" altLang="zh-CN" sz="2000" b="0" dirty="0">
                <a:solidFill>
                  <a:schemeClr val="tx1"/>
                </a:solidFill>
                <a:latin typeface="微软雅黑" charset="0"/>
                <a:ea typeface="微软雅黑" charset="0"/>
                <a:cs typeface="微软雅黑" charset="0"/>
              </a:rPr>
              <a:t>2</a:t>
            </a:r>
            <a:r>
              <a:rPr lang="zh-CN" altLang="en-US" sz="2000" b="0" dirty="0">
                <a:solidFill>
                  <a:schemeClr val="tx1"/>
                </a:solidFill>
                <a:latin typeface="微软雅黑" charset="0"/>
                <a:ea typeface="微软雅黑" charset="0"/>
                <a:cs typeface="微软雅黑" charset="0"/>
              </a:rPr>
              <a:t>：</a:t>
            </a:r>
            <a:r>
              <a:rPr lang="zh-CN" altLang="en-US" sz="2000" b="0" dirty="0">
                <a:solidFill>
                  <a:schemeClr val="tx1"/>
                </a:solidFill>
                <a:latin typeface="微软雅黑" charset="0"/>
                <a:ea typeface="微软雅黑" charset="0"/>
                <a:cs typeface="微软雅黑" charset="0"/>
                <a:hlinkClick r:id="rId1" action="ppaction://hlinkfile"/>
              </a:rPr>
              <a:t>使用</a:t>
            </a:r>
            <a:r>
              <a:rPr lang="en-US" altLang="zh-CN" sz="2000" b="0" dirty="0">
                <a:solidFill>
                  <a:schemeClr val="tx1"/>
                </a:solidFill>
                <a:latin typeface="微软雅黑" charset="0"/>
                <a:ea typeface="微软雅黑" charset="0"/>
                <a:cs typeface="微软雅黑" charset="0"/>
                <a:hlinkClick r:id="rId1" action="ppaction://hlinkfile"/>
              </a:rPr>
              <a:t>Apache shardingsphere</a:t>
            </a:r>
            <a:r>
              <a:rPr lang="zh-CN" altLang="en-US" sz="2000" b="0" dirty="0">
                <a:solidFill>
                  <a:schemeClr val="tx1"/>
                </a:solidFill>
                <a:latin typeface="微软雅黑" charset="0"/>
                <a:ea typeface="微软雅黑" charset="0"/>
                <a:cs typeface="微软雅黑" charset="0"/>
                <a:hlinkClick r:id="rId1" action="ppaction://hlinkfile"/>
              </a:rPr>
              <a:t>的读写分离方案</a:t>
            </a: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a:p>
            <a:pPr>
              <a:lnSpc>
                <a:spcPct val="150000"/>
              </a:lnSpc>
              <a:spcBef>
                <a:spcPct val="30000"/>
              </a:spcBef>
              <a:buClr>
                <a:schemeClr val="tx1"/>
              </a:buClr>
              <a:buSzPct val="75000"/>
              <a:buNone/>
            </a:pPr>
            <a:endParaRPr lang="zh-CN" altLang="en-US" sz="2000" b="0" dirty="0">
              <a:solidFill>
                <a:schemeClr val="tx1"/>
              </a:solidFill>
              <a:latin typeface="微软雅黑" charset="0"/>
              <a:ea typeface="微软雅黑" charset="0"/>
              <a:cs typeface="微软雅黑" charset="0"/>
            </a:endParaRPr>
          </a:p>
        </p:txBody>
      </p:sp>
      <p:sp>
        <p:nvSpPr>
          <p:cNvPr id="5" name="文本框 4"/>
          <p:cNvSpPr txBox="1"/>
          <p:nvPr/>
        </p:nvSpPr>
        <p:spPr>
          <a:xfrm>
            <a:off x="895985" y="2095500"/>
            <a:ext cx="8780145" cy="922020"/>
          </a:xfrm>
          <a:prstGeom prst="rect">
            <a:avLst/>
          </a:prstGeom>
          <a:noFill/>
        </p:spPr>
        <p:txBody>
          <a:bodyPr wrap="square" rtlCol="0">
            <a:spAutoFit/>
          </a:bodyPr>
          <a:p>
            <a:pPr>
              <a:lnSpc>
                <a:spcPct val="150000"/>
              </a:lnSpc>
            </a:pPr>
            <a:r>
              <a:rPr lang="zh-CN" altLang="en-US"/>
              <a:t>操作示例</a:t>
            </a:r>
            <a:r>
              <a:rPr lang="en-US" altLang="zh-CN"/>
              <a:t>4</a:t>
            </a:r>
            <a:r>
              <a:rPr lang="zh-CN" altLang="en-US"/>
              <a:t>：</a:t>
            </a:r>
            <a:endParaRPr lang="zh-CN" altLang="en-US"/>
          </a:p>
          <a:p>
            <a:pPr>
              <a:lnSpc>
                <a:spcPct val="150000"/>
              </a:lnSpc>
            </a:pPr>
            <a:r>
              <a:rPr lang="zh-CN" altLang="en-US"/>
              <a:t>添加商品，可以看到写操作是进入了</a:t>
            </a:r>
            <a:r>
              <a:rPr lang="en-US" altLang="zh-CN"/>
              <a:t>master</a:t>
            </a:r>
            <a:r>
              <a:rPr lang="zh-CN" altLang="en-US"/>
              <a:t>数据源</a:t>
            </a:r>
            <a:endParaRPr lang="zh-CN" altLang="en-US"/>
          </a:p>
        </p:txBody>
      </p:sp>
      <p:pic>
        <p:nvPicPr>
          <p:cNvPr id="3" name="图片 2"/>
          <p:cNvPicPr>
            <a:picLocks noChangeAspect="1"/>
          </p:cNvPicPr>
          <p:nvPr/>
        </p:nvPicPr>
        <p:blipFill>
          <a:blip r:embed="rId2"/>
          <a:stretch>
            <a:fillRect/>
          </a:stretch>
        </p:blipFill>
        <p:spPr>
          <a:xfrm>
            <a:off x="2333625" y="2185670"/>
            <a:ext cx="4521200" cy="406400"/>
          </a:xfrm>
          <a:prstGeom prst="rect">
            <a:avLst/>
          </a:prstGeom>
        </p:spPr>
      </p:pic>
      <p:pic>
        <p:nvPicPr>
          <p:cNvPr id="4" name="图片 3"/>
          <p:cNvPicPr>
            <a:picLocks noChangeAspect="1"/>
          </p:cNvPicPr>
          <p:nvPr/>
        </p:nvPicPr>
        <p:blipFill>
          <a:blip r:embed="rId3"/>
          <a:stretch>
            <a:fillRect/>
          </a:stretch>
        </p:blipFill>
        <p:spPr>
          <a:xfrm>
            <a:off x="2236470" y="3269615"/>
            <a:ext cx="5930900" cy="622300"/>
          </a:xfrm>
          <a:prstGeom prst="rect">
            <a:avLst/>
          </a:prstGeom>
        </p:spPr>
      </p:pic>
      <p:pic>
        <p:nvPicPr>
          <p:cNvPr id="7" name="图片 6"/>
          <p:cNvPicPr>
            <a:picLocks noChangeAspect="1"/>
          </p:cNvPicPr>
          <p:nvPr/>
        </p:nvPicPr>
        <p:blipFill>
          <a:blip r:embed="rId4"/>
          <a:stretch>
            <a:fillRect/>
          </a:stretch>
        </p:blipFill>
        <p:spPr>
          <a:xfrm>
            <a:off x="1758950" y="4144010"/>
            <a:ext cx="7531735" cy="800100"/>
          </a:xfrm>
          <a:prstGeom prst="rect">
            <a:avLst/>
          </a:prstGeom>
        </p:spPr>
      </p:pic>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
        <p:nvSpPr>
          <p:cNvPr id="6" name="文本框 5"/>
          <p:cNvSpPr txBox="1"/>
          <p:nvPr/>
        </p:nvSpPr>
        <p:spPr>
          <a:xfrm>
            <a:off x="457199" y="1281873"/>
            <a:ext cx="10091057" cy="1881925"/>
          </a:xfrm>
          <a:prstGeom prst="rect">
            <a:avLst/>
          </a:prstGeom>
          <a:noFill/>
        </p:spPr>
        <p:txBody>
          <a:bodyPr wrap="square" rtlCol="0">
            <a:spAutoFit/>
          </a:bodyPr>
          <a:lstStyle/>
          <a:p>
            <a:pPr>
              <a:lnSpc>
                <a:spcPct val="150000"/>
              </a:lnSpc>
            </a:pPr>
            <a:r>
              <a:rPr lang="zh-CN" altLang="en-US" sz="2000" b="1" dirty="0"/>
              <a:t>分库分表：</a:t>
            </a:r>
            <a:r>
              <a:rPr lang="zh-CN" altLang="en-US" sz="2000" dirty="0"/>
              <a:t>为了解决传统</a:t>
            </a:r>
            <a:r>
              <a:rPr lang="en-US" altLang="zh-CN" sz="2000" dirty="0"/>
              <a:t>SQL</a:t>
            </a:r>
            <a:r>
              <a:rPr lang="zh-CN" altLang="en-US" sz="2000" dirty="0"/>
              <a:t>数据库面对海量数据、高并发时的性能瓶颈，而采取的将一个数据库切分成不同的部分放到不同的数据库服务器上，将一个数据量很大的表拆成若干个数据量较小的表。</a:t>
            </a:r>
            <a:endParaRPr lang="en-US" altLang="zh-CN" sz="2000" dirty="0"/>
          </a:p>
          <a:p>
            <a:pPr>
              <a:lnSpc>
                <a:spcPct val="150000"/>
              </a:lnSpc>
            </a:pPr>
            <a:endParaRPr lang="en-US" altLang="zh-CN" sz="2000" dirty="0"/>
          </a:p>
        </p:txBody>
      </p:sp>
      <p:pic>
        <p:nvPicPr>
          <p:cNvPr id="4" name="图片 3"/>
          <p:cNvPicPr>
            <a:picLocks noChangeAspect="1"/>
          </p:cNvPicPr>
          <p:nvPr/>
        </p:nvPicPr>
        <p:blipFill>
          <a:blip r:embed="rId1"/>
          <a:stretch>
            <a:fillRect/>
          </a:stretch>
        </p:blipFill>
        <p:spPr>
          <a:xfrm>
            <a:off x="6455228" y="2589868"/>
            <a:ext cx="5362085" cy="3822044"/>
          </a:xfrm>
          <a:prstGeom prst="rect">
            <a:avLst/>
          </a:prstGeom>
        </p:spPr>
      </p:pic>
      <p:sp>
        <p:nvSpPr>
          <p:cNvPr id="8" name="矩形 7"/>
          <p:cNvSpPr/>
          <p:nvPr/>
        </p:nvSpPr>
        <p:spPr>
          <a:xfrm>
            <a:off x="457197" y="2796937"/>
            <a:ext cx="6749145" cy="875368"/>
          </a:xfrm>
          <a:prstGeom prst="rect">
            <a:avLst/>
          </a:prstGeom>
        </p:spPr>
        <p:txBody>
          <a:bodyPr wrap="square">
            <a:spAutoFit/>
          </a:bodyPr>
          <a:lstStyle/>
          <a:p>
            <a:pPr>
              <a:lnSpc>
                <a:spcPct val="150000"/>
              </a:lnSpc>
            </a:pPr>
            <a:r>
              <a:rPr lang="zh-CN" altLang="en-US" dirty="0"/>
              <a:t>如：按业务类型分解，把不同业务的数据存储在不同的数据库中</a:t>
            </a:r>
            <a:endParaRPr lang="en-US" altLang="zh-CN" dirty="0"/>
          </a:p>
          <a:p>
            <a:pPr>
              <a:lnSpc>
                <a:spcPct val="150000"/>
              </a:lnSpc>
            </a:pPr>
            <a:r>
              <a:rPr lang="zh-CN" altLang="en-US" dirty="0"/>
              <a:t>按年</a:t>
            </a:r>
            <a:r>
              <a:rPr lang="en-US" altLang="zh-CN" dirty="0"/>
              <a:t>/</a:t>
            </a:r>
            <a:r>
              <a:rPr lang="zh-CN" altLang="en-US" dirty="0"/>
              <a:t>月将订单信息存储在不同的表中</a:t>
            </a:r>
            <a:endParaRPr lang="en-US" altLang="zh-CN" dirty="0"/>
          </a:p>
        </p:txBody>
      </p:sp>
      <p:pic>
        <p:nvPicPr>
          <p:cNvPr id="10" name="图片 9"/>
          <p:cNvPicPr>
            <a:picLocks noChangeAspect="1"/>
          </p:cNvPicPr>
          <p:nvPr/>
        </p:nvPicPr>
        <p:blipFill>
          <a:blip r:embed="rId2"/>
          <a:stretch>
            <a:fillRect/>
          </a:stretch>
        </p:blipFill>
        <p:spPr>
          <a:xfrm>
            <a:off x="986245" y="3911548"/>
            <a:ext cx="4771571" cy="2281407"/>
          </a:xfrm>
          <a:prstGeom prst="rect">
            <a:avLst/>
          </a:prstGeom>
        </p:spPr>
      </p:pic>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10845" y="1332038"/>
            <a:ext cx="5040085" cy="4193969"/>
          </a:xfrm>
          <a:prstGeom prst="rect">
            <a:avLst/>
          </a:prstGeom>
          <a:noFill/>
        </p:spPr>
        <p:txBody>
          <a:bodyPr wrap="square" rtlCol="0">
            <a:spAutoFit/>
          </a:bodyPr>
          <a:lstStyle/>
          <a:p>
            <a:pPr>
              <a:lnSpc>
                <a:spcPct val="150000"/>
              </a:lnSpc>
            </a:pPr>
            <a:r>
              <a:rPr lang="zh-CN" altLang="en-US" sz="2000" b="1" dirty="0"/>
              <a:t>分库分表</a:t>
            </a:r>
            <a:endParaRPr lang="en-US" altLang="zh-CN" sz="2000" b="1" dirty="0"/>
          </a:p>
          <a:p>
            <a:pPr>
              <a:lnSpc>
                <a:spcPct val="150000"/>
              </a:lnSpc>
            </a:pPr>
            <a:r>
              <a:rPr lang="zh-CN" altLang="en-US" sz="2000" dirty="0"/>
              <a:t>按照</a:t>
            </a:r>
            <a:r>
              <a:rPr lang="zh-CN" altLang="en-US" sz="2000" dirty="0">
                <a:solidFill>
                  <a:srgbClr val="FF0000"/>
                </a:solidFill>
              </a:rPr>
              <a:t>业务拆分</a:t>
            </a:r>
            <a:r>
              <a:rPr lang="zh-CN" altLang="en-US" sz="2000" dirty="0"/>
              <a:t>的方式称为</a:t>
            </a:r>
            <a:r>
              <a:rPr lang="zh-CN" altLang="en-US" sz="2000" b="1" dirty="0">
                <a:solidFill>
                  <a:srgbClr val="FF0000"/>
                </a:solidFill>
              </a:rPr>
              <a:t>垂直分片</a:t>
            </a:r>
            <a:r>
              <a:rPr lang="zh-CN" altLang="en-US" sz="2000" dirty="0"/>
              <a:t>，又称为纵向扩展，它的核心理念是</a:t>
            </a:r>
            <a:r>
              <a:rPr lang="zh-CN" altLang="en-US" sz="2000" dirty="0">
                <a:solidFill>
                  <a:srgbClr val="FF0000"/>
                </a:solidFill>
              </a:rPr>
              <a:t>专库专用</a:t>
            </a:r>
            <a:r>
              <a:rPr lang="zh-CN" altLang="en-US" sz="2000" dirty="0"/>
              <a:t>。 按照业务将表进行归类，分布到不同的数据库中，从而将压力分散至不同的数据库。</a:t>
            </a:r>
            <a:endParaRPr lang="en-US" altLang="zh-CN" sz="2000" dirty="0"/>
          </a:p>
          <a:p>
            <a:pPr>
              <a:lnSpc>
                <a:spcPct val="150000"/>
              </a:lnSpc>
            </a:pPr>
            <a:r>
              <a:rPr lang="zh-CN" altLang="en-US" sz="2000" dirty="0"/>
              <a:t>垂直拆分可以</a:t>
            </a:r>
            <a:r>
              <a:rPr lang="zh-CN" altLang="en-US" sz="2000" dirty="0">
                <a:solidFill>
                  <a:srgbClr val="FF0000"/>
                </a:solidFill>
              </a:rPr>
              <a:t>缓解</a:t>
            </a:r>
            <a:r>
              <a:rPr lang="zh-CN" altLang="en-US" sz="2000" dirty="0"/>
              <a:t>数据量和访问量带来的问题，但无法根治。如果垂直拆分之后，表中的数据量依然超过单节点所能承载的阈值，则需要水平分片来进一步处理。</a:t>
            </a:r>
            <a:endParaRPr lang="zh-CN" altLang="en-US" sz="2000" dirty="0"/>
          </a:p>
        </p:txBody>
      </p:sp>
      <p:pic>
        <p:nvPicPr>
          <p:cNvPr id="22530" name="Picture 2" descr="垂直分片"/>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00713" y="1577516"/>
            <a:ext cx="5772151" cy="434806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848477" y="6169539"/>
            <a:ext cx="3877985" cy="369332"/>
          </a:xfrm>
          <a:prstGeom prst="rect">
            <a:avLst/>
          </a:prstGeom>
          <a:noFill/>
        </p:spPr>
        <p:txBody>
          <a:bodyPr wrap="none" rtlCol="0">
            <a:spAutoFit/>
          </a:bodyPr>
          <a:lstStyle/>
          <a:p>
            <a:r>
              <a:rPr kumimoji="1" lang="zh-CN" altLang="en-US" dirty="0"/>
              <a:t>如将用户和订单放在不同的数据库中</a:t>
            </a:r>
            <a:endParaRPr kumimoji="1" lang="zh-CN" altLang="en-US" dirty="0"/>
          </a:p>
        </p:txBody>
      </p:sp>
      <p:sp>
        <p:nvSpPr>
          <p:cNvPr id="4"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351791" y="1305368"/>
            <a:ext cx="4886324" cy="3732304"/>
          </a:xfrm>
          <a:prstGeom prst="rect">
            <a:avLst/>
          </a:prstGeom>
          <a:noFill/>
        </p:spPr>
        <p:txBody>
          <a:bodyPr wrap="square" rtlCol="0">
            <a:spAutoFit/>
          </a:bodyPr>
          <a:lstStyle/>
          <a:p>
            <a:pPr>
              <a:lnSpc>
                <a:spcPct val="150000"/>
              </a:lnSpc>
            </a:pPr>
            <a:r>
              <a:rPr lang="zh-CN" altLang="en-US" sz="2000" b="1" dirty="0"/>
              <a:t>分库分表</a:t>
            </a:r>
            <a:endParaRPr lang="en-US" altLang="zh-CN" sz="2000" b="1" dirty="0"/>
          </a:p>
          <a:p>
            <a:pPr>
              <a:lnSpc>
                <a:spcPct val="150000"/>
              </a:lnSpc>
            </a:pPr>
            <a:r>
              <a:rPr lang="zh-CN" altLang="en-US" sz="2000" dirty="0">
                <a:solidFill>
                  <a:srgbClr val="FF0000"/>
                </a:solidFill>
              </a:rPr>
              <a:t>水平分片</a:t>
            </a:r>
            <a:r>
              <a:rPr lang="zh-CN" altLang="en-US" sz="2000" dirty="0"/>
              <a:t>又称为横向扩展。 相对于垂直分片，它不再将数据根据业务逻辑分类，而是通过某个字段（或某几个字段），</a:t>
            </a:r>
            <a:r>
              <a:rPr lang="zh-CN" altLang="en-US" sz="2000" dirty="0">
                <a:solidFill>
                  <a:srgbClr val="FF0000"/>
                </a:solidFill>
              </a:rPr>
              <a:t>根据某种规则将数据分散至多个库或表中</a:t>
            </a:r>
            <a:r>
              <a:rPr lang="zh-CN" altLang="en-US" sz="2000" dirty="0"/>
              <a:t>，每个分片仅包含数据的一部分。</a:t>
            </a:r>
            <a:endParaRPr lang="en-US" altLang="zh-CN" sz="2000" dirty="0"/>
          </a:p>
          <a:p>
            <a:pPr>
              <a:lnSpc>
                <a:spcPct val="150000"/>
              </a:lnSpc>
            </a:pPr>
            <a:r>
              <a:rPr lang="zh-CN" altLang="en-US" sz="2000" dirty="0"/>
              <a:t>如根据用户名、用户所在区域、商品门类、时间段等</a:t>
            </a:r>
            <a:endParaRPr lang="zh-CN" altLang="en-US" sz="2000" dirty="0"/>
          </a:p>
        </p:txBody>
      </p:sp>
      <p:pic>
        <p:nvPicPr>
          <p:cNvPr id="25602" name="Picture 2" descr="水平分片"/>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8925" y="1601033"/>
            <a:ext cx="6480176" cy="4416863"/>
          </a:xfrm>
          <a:prstGeom prst="rect">
            <a:avLst/>
          </a:prstGeom>
          <a:noFill/>
          <a:extLst>
            <a:ext uri="{909E8E84-426E-40DD-AFC4-6F175D3DCCD1}">
              <a14:hiddenFill xmlns:a14="http://schemas.microsoft.com/office/drawing/2010/main">
                <a:solidFill>
                  <a:srgbClr val="FFFFFF"/>
                </a:solidFill>
              </a14:hiddenFill>
            </a:ext>
          </a:extLst>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57200" y="1316798"/>
            <a:ext cx="11566525" cy="2808974"/>
          </a:xfrm>
          <a:prstGeom prst="rect">
            <a:avLst/>
          </a:prstGeom>
          <a:noFill/>
        </p:spPr>
        <p:txBody>
          <a:bodyPr wrap="square" rtlCol="0">
            <a:spAutoFit/>
          </a:bodyPr>
          <a:lstStyle/>
          <a:p>
            <a:pPr>
              <a:lnSpc>
                <a:spcPct val="150000"/>
              </a:lnSpc>
            </a:pPr>
            <a:r>
              <a:rPr lang="zh-CN" altLang="en-US" sz="2000" dirty="0"/>
              <a:t>分库分表的</a:t>
            </a:r>
            <a:r>
              <a:rPr lang="zh-CN" altLang="en-US" sz="2000" dirty="0">
                <a:solidFill>
                  <a:srgbClr val="FF0000"/>
                </a:solidFill>
              </a:rPr>
              <a:t>好处</a:t>
            </a:r>
            <a:r>
              <a:rPr lang="zh-CN" altLang="en-US" sz="2000" dirty="0"/>
              <a:t>：</a:t>
            </a:r>
            <a:endParaRPr lang="en-US" altLang="zh-CN" sz="2000" dirty="0"/>
          </a:p>
          <a:p>
            <a:pPr marL="342900" indent="-342900">
              <a:lnSpc>
                <a:spcPct val="150000"/>
              </a:lnSpc>
              <a:buFont typeface="Arial" panose="020B0604020202020204" pitchFamily="34" charset="0"/>
              <a:buChar char="•"/>
            </a:pPr>
            <a:r>
              <a:rPr lang="zh-CN" altLang="en-US" sz="2000" dirty="0"/>
              <a:t>分库和分表均可以有效的避免由数据量超过可承受阈值而产生的查询瓶颈。 </a:t>
            </a:r>
            <a:endParaRPr lang="en-US" altLang="zh-CN" sz="2000" dirty="0"/>
          </a:p>
          <a:p>
            <a:pPr marL="342900" indent="-342900">
              <a:lnSpc>
                <a:spcPct val="150000"/>
              </a:lnSpc>
              <a:buFont typeface="Arial" panose="020B0604020202020204" pitchFamily="34" charset="0"/>
              <a:buChar char="•"/>
            </a:pPr>
            <a:r>
              <a:rPr lang="zh-CN" altLang="en-US" sz="2000" dirty="0"/>
              <a:t>分库还能够有效的分散对数据库单点的访问量</a:t>
            </a:r>
            <a:endParaRPr lang="en-US" altLang="zh-CN" sz="2000" dirty="0"/>
          </a:p>
          <a:p>
            <a:pPr marL="342900" indent="-342900">
              <a:lnSpc>
                <a:spcPct val="150000"/>
              </a:lnSpc>
              <a:buFont typeface="Arial" panose="020B0604020202020204" pitchFamily="34" charset="0"/>
              <a:buChar char="•"/>
            </a:pPr>
            <a:r>
              <a:rPr lang="zh-CN" altLang="en-US" sz="2000" dirty="0">
                <a:solidFill>
                  <a:srgbClr val="FF0000"/>
                </a:solidFill>
              </a:rPr>
              <a:t>分表</a:t>
            </a:r>
            <a:r>
              <a:rPr lang="zh-CN" altLang="en-US" sz="2000" dirty="0"/>
              <a:t>虽然无法缓解数据库压力，但却能够提供尽量将分布式事务转化为本地事务的可能，一旦涉及到跨库的更新操作，分布式事务往往会使问题变得复杂。 </a:t>
            </a:r>
            <a:endParaRPr lang="en-US" altLang="zh-CN" sz="2000" dirty="0"/>
          </a:p>
          <a:p>
            <a:pPr marL="342900" indent="-342900">
              <a:lnSpc>
                <a:spcPct val="150000"/>
              </a:lnSpc>
              <a:buFont typeface="Arial" panose="020B0604020202020204" pitchFamily="34" charset="0"/>
              <a:buChar char="•"/>
            </a:pPr>
            <a:r>
              <a:rPr lang="zh-CN" altLang="en-US" sz="2000" dirty="0"/>
              <a:t>使用多主多从的分片方式，可以有效的避免数据单点，从而提升数据架构的可用性。</a:t>
            </a:r>
            <a:endParaRPr lang="zh-CN" altLang="en-US" sz="2000"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28626" y="1232685"/>
            <a:ext cx="11444287" cy="677108"/>
          </a:xfrm>
          <a:prstGeom prst="rect">
            <a:avLst/>
          </a:prstGeom>
          <a:noFill/>
        </p:spPr>
        <p:txBody>
          <a:bodyPr wrap="square" rtlCol="0">
            <a:spAutoFit/>
          </a:bodyPr>
          <a:lstStyle/>
          <a:p>
            <a:r>
              <a:rPr lang="en-US" altLang="zh-CN" sz="2000" dirty="0"/>
              <a:t>MyBatis</a:t>
            </a:r>
            <a:endParaRPr lang="en-US" altLang="zh-CN" sz="2000" dirty="0"/>
          </a:p>
          <a:p>
            <a:endParaRPr lang="zh-CN" altLang="en-US" dirty="0"/>
          </a:p>
        </p:txBody>
      </p:sp>
      <p:pic>
        <p:nvPicPr>
          <p:cNvPr id="6146" name="Picture 2" descr="http://terasolunaorg.github.io/guideline/5.0.x/en/_images/DataAccessMyBatis3Scop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093" y="1709739"/>
            <a:ext cx="10796889" cy="4669730"/>
          </a:xfrm>
          <a:prstGeom prst="rect">
            <a:avLst/>
          </a:prstGeom>
          <a:noFill/>
          <a:extLst>
            <a:ext uri="{909E8E84-426E-40DD-AFC4-6F175D3DCCD1}">
              <a14:hiddenFill xmlns:a14="http://schemas.microsoft.com/office/drawing/2010/main">
                <a:solidFill>
                  <a:srgbClr val="FFFFFF"/>
                </a:solidFill>
              </a14:hiddenFill>
            </a:ext>
          </a:extLst>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57200" y="1281873"/>
            <a:ext cx="11566525" cy="3323987"/>
          </a:xfrm>
          <a:prstGeom prst="rect">
            <a:avLst/>
          </a:prstGeom>
          <a:noFill/>
        </p:spPr>
        <p:txBody>
          <a:bodyPr wrap="square" rtlCol="0">
            <a:spAutoFit/>
          </a:bodyPr>
          <a:lstStyle/>
          <a:p>
            <a:pPr>
              <a:lnSpc>
                <a:spcPct val="150000"/>
              </a:lnSpc>
            </a:pPr>
            <a:r>
              <a:rPr lang="zh-CN" altLang="en-US" sz="2000" dirty="0"/>
              <a:t>分库分表带来的</a:t>
            </a:r>
            <a:r>
              <a:rPr lang="zh-CN" altLang="en-US" sz="2000" dirty="0">
                <a:solidFill>
                  <a:srgbClr val="FF0000"/>
                </a:solidFill>
              </a:rPr>
              <a:t>挑战</a:t>
            </a:r>
            <a:r>
              <a:rPr lang="zh-CN" altLang="en-US" sz="2000" dirty="0"/>
              <a:t>：</a:t>
            </a:r>
            <a:endParaRPr lang="en-US" altLang="zh-CN" sz="2000" dirty="0"/>
          </a:p>
          <a:p>
            <a:pPr marL="342900" indent="-342900">
              <a:lnSpc>
                <a:spcPct val="150000"/>
              </a:lnSpc>
              <a:buFont typeface="Arial" panose="020B0604020202020204" pitchFamily="34" charset="0"/>
              <a:buChar char="•"/>
            </a:pPr>
            <a:r>
              <a:rPr lang="zh-CN" altLang="en-US" sz="2000" dirty="0"/>
              <a:t>分库分表之后，应用开发工程师和数据库管理员对数据库的操作变得异常繁重，因为需要知道数据需要从哪个具体的数据库的分表中获取。</a:t>
            </a:r>
            <a:endParaRPr lang="en-US" altLang="zh-CN" sz="2000" dirty="0"/>
          </a:p>
          <a:p>
            <a:pPr marL="342900" indent="-342900">
              <a:lnSpc>
                <a:spcPct val="150000"/>
              </a:lnSpc>
              <a:buFont typeface="Arial" panose="020B0604020202020204" pitchFamily="34" charset="0"/>
              <a:buChar char="•"/>
            </a:pPr>
            <a:r>
              <a:rPr lang="zh-CN" altLang="en-US" sz="2000" dirty="0"/>
              <a:t>能够正确的运行在单节点数据库中的</a:t>
            </a:r>
            <a:r>
              <a:rPr lang="en-US" altLang="zh-CN" sz="2000" dirty="0"/>
              <a:t>SQL</a:t>
            </a:r>
            <a:r>
              <a:rPr lang="zh-CN" altLang="en-US" sz="2000" dirty="0"/>
              <a:t>，在分片之后的数据库中并不一定能够正确运行。例如，分表导致表名称的修改，或者分页、排序、聚合分组等操作的不正确处理。</a:t>
            </a:r>
            <a:endParaRPr lang="en-US" altLang="zh-CN" sz="2000" dirty="0"/>
          </a:p>
          <a:p>
            <a:pPr marL="342900" indent="-342900">
              <a:lnSpc>
                <a:spcPct val="150000"/>
              </a:lnSpc>
              <a:buFont typeface="Arial" panose="020B0604020202020204" pitchFamily="34" charset="0"/>
              <a:buChar char="•"/>
            </a:pPr>
            <a:r>
              <a:rPr lang="zh-CN" altLang="en-US" sz="2000" dirty="0">
                <a:solidFill>
                  <a:srgbClr val="FF0000"/>
                </a:solidFill>
              </a:rPr>
              <a:t>跨库事务</a:t>
            </a:r>
            <a:r>
              <a:rPr lang="zh-CN" altLang="en-US" sz="2000" dirty="0"/>
              <a:t>也是分布式的数据库集群要面对的棘手事情。 合理采用分表，可以在降低单表数据量的情况下，尽量使用本地事务，善于使用同库不同表可有效避免分布式事务带来的麻烦。</a:t>
            </a:r>
            <a:endParaRPr lang="zh-CN" altLang="en-US" sz="2000"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a:xfrm>
            <a:off x="263525" y="1164590"/>
            <a:ext cx="11726545" cy="922020"/>
          </a:xfrm>
          <a:prstGeom prst="rect">
            <a:avLst/>
          </a:prstGeom>
        </p:spPr>
        <p:txBody>
          <a:bodyPr wrap="square">
            <a:spAutoFit/>
          </a:bodyPr>
          <a:lstStyle/>
          <a:p>
            <a:pPr>
              <a:lnSpc>
                <a:spcPct val="150000"/>
              </a:lnSpc>
            </a:pPr>
            <a:r>
              <a:rPr lang="en-US" altLang="zh-CN" dirty="0">
                <a:solidFill>
                  <a:srgbClr val="323232"/>
                </a:solidFill>
                <a:latin typeface="Work Sans"/>
                <a:hlinkClick r:id="rId1" action="ppaction://hlinkfile"/>
              </a:rPr>
              <a:t>Apache </a:t>
            </a:r>
            <a:r>
              <a:rPr lang="en-US" altLang="zh-CN" dirty="0" err="1">
                <a:solidFill>
                  <a:srgbClr val="323232"/>
                </a:solidFill>
                <a:latin typeface="Work Sans"/>
                <a:hlinkClick r:id="rId1" action="ppaction://hlinkfile"/>
              </a:rPr>
              <a:t>ShardingSphere</a:t>
            </a:r>
            <a:r>
              <a:rPr lang="en-US" altLang="zh-CN" dirty="0">
                <a:solidFill>
                  <a:srgbClr val="323232"/>
                </a:solidFill>
                <a:latin typeface="Work Sans"/>
              </a:rPr>
              <a:t> </a:t>
            </a:r>
            <a:r>
              <a:rPr lang="zh-CN" altLang="en-US" dirty="0">
                <a:solidFill>
                  <a:srgbClr val="323232"/>
                </a:solidFill>
                <a:latin typeface="Work Sans"/>
              </a:rPr>
              <a:t>是一套开源的分布式数据库解决方案组成的生态圈。</a:t>
            </a:r>
            <a:r>
              <a:rPr lang="en-US" altLang="zh-CN" dirty="0">
                <a:solidFill>
                  <a:srgbClr val="FF0000"/>
                </a:solidFill>
                <a:latin typeface="Work Sans"/>
                <a:sym typeface="+mn-ea"/>
              </a:rPr>
              <a:t>旨在构建异构数据库上层的标准和生态。 它关注如何充分合理地利用数据库的计算和存储能力，而并非实现一个全新的数据库</a:t>
            </a:r>
            <a:r>
              <a:rPr lang="zh-CN" altLang="en-US" dirty="0">
                <a:solidFill>
                  <a:srgbClr val="FF0000"/>
                </a:solidFill>
                <a:latin typeface="Work Sans"/>
                <a:sym typeface="+mn-ea"/>
              </a:rPr>
              <a:t>。</a:t>
            </a:r>
            <a:endParaRPr lang="zh-CN" altLang="en-US" b="0" i="0" dirty="0">
              <a:solidFill>
                <a:srgbClr val="323232"/>
              </a:solidFill>
              <a:effectLst/>
              <a:latin typeface="Work Sans"/>
            </a:endParaRPr>
          </a:p>
        </p:txBody>
      </p:sp>
      <p:pic>
        <p:nvPicPr>
          <p:cNvPr id="3" name="图片 2"/>
          <p:cNvPicPr>
            <a:picLocks noChangeAspect="1"/>
          </p:cNvPicPr>
          <p:nvPr/>
        </p:nvPicPr>
        <p:blipFill>
          <a:blip r:embed="rId2"/>
          <a:srcRect l="3740" t="4424" r="3114" b="6414"/>
          <a:stretch>
            <a:fillRect/>
          </a:stretch>
        </p:blipFill>
        <p:spPr>
          <a:xfrm>
            <a:off x="607060" y="2010410"/>
            <a:ext cx="8861425" cy="4784725"/>
          </a:xfrm>
          <a:prstGeom prst="rect">
            <a:avLst/>
          </a:prstGeom>
        </p:spPr>
      </p:pic>
      <p:sp>
        <p:nvSpPr>
          <p:cNvPr id="6"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
        <p:nvSpPr>
          <p:cNvPr id="5" name="文本框 4"/>
          <p:cNvSpPr txBox="1"/>
          <p:nvPr/>
        </p:nvSpPr>
        <p:spPr>
          <a:xfrm>
            <a:off x="9468485" y="2550160"/>
            <a:ext cx="2454910" cy="2999740"/>
          </a:xfrm>
          <a:prstGeom prst="rect">
            <a:avLst/>
          </a:prstGeom>
          <a:noFill/>
        </p:spPr>
        <p:txBody>
          <a:bodyPr wrap="square" rtlCol="0" anchor="t">
            <a:spAutoFit/>
          </a:bodyPr>
          <a:p>
            <a:pPr>
              <a:lnSpc>
                <a:spcPct val="150000"/>
              </a:lnSpc>
            </a:pPr>
            <a:r>
              <a:rPr lang="zh-CN" altLang="en-US" dirty="0">
                <a:solidFill>
                  <a:srgbClr val="323232"/>
                </a:solidFill>
                <a:latin typeface="Work Sans"/>
                <a:sym typeface="+mn-ea"/>
              </a:rPr>
              <a:t> 关系型数据库当今依然占有巨大市场份额，是企业核心系统的基石，未来也难于撼动，更加注重在原有基础上提供增量，而非颠覆。</a:t>
            </a:r>
            <a:endParaRPr lang="zh-CN" altLang="en-US"/>
          </a:p>
        </p:txBody>
      </p:sp>
    </p:spTree>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p:cNvSpPr/>
          <p:nvPr/>
        </p:nvSpPr>
        <p:spPr>
          <a:xfrm>
            <a:off x="263525" y="1164590"/>
            <a:ext cx="11726545" cy="922020"/>
          </a:xfrm>
          <a:prstGeom prst="rect">
            <a:avLst/>
          </a:prstGeom>
        </p:spPr>
        <p:txBody>
          <a:bodyPr wrap="square">
            <a:spAutoFit/>
          </a:bodyPr>
          <a:lstStyle/>
          <a:p>
            <a:pPr>
              <a:lnSpc>
                <a:spcPct val="150000"/>
              </a:lnSpc>
            </a:pPr>
            <a:r>
              <a:rPr lang="en-US" altLang="zh-CN" dirty="0">
                <a:solidFill>
                  <a:srgbClr val="323232"/>
                </a:solidFill>
                <a:latin typeface="Work Sans"/>
                <a:hlinkClick r:id="rId1" action="ppaction://hlinkfile"/>
              </a:rPr>
              <a:t>Apache </a:t>
            </a:r>
            <a:r>
              <a:rPr lang="en-US" altLang="zh-CN" dirty="0" err="1">
                <a:solidFill>
                  <a:srgbClr val="323232"/>
                </a:solidFill>
                <a:latin typeface="Work Sans"/>
                <a:hlinkClick r:id="rId1" action="ppaction://hlinkfile"/>
              </a:rPr>
              <a:t>ShardingSphere</a:t>
            </a:r>
            <a:r>
              <a:rPr lang="en-US" altLang="zh-CN" dirty="0">
                <a:solidFill>
                  <a:srgbClr val="323232"/>
                </a:solidFill>
                <a:latin typeface="Work Sans"/>
              </a:rPr>
              <a:t> </a:t>
            </a:r>
            <a:r>
              <a:rPr dirty="0">
                <a:latin typeface="Work Sans"/>
              </a:rPr>
              <a:t>由 JDBC、Proxy 和 Sidecar（规划中） 3 款既能够独立部署，又支持混合部署配合使用的产品组成。</a:t>
            </a:r>
            <a:endParaRPr dirty="0">
              <a:latin typeface="Work Sans"/>
            </a:endParaRPr>
          </a:p>
        </p:txBody>
      </p:sp>
      <p:sp>
        <p:nvSpPr>
          <p:cNvPr id="6"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pic>
        <p:nvPicPr>
          <p:cNvPr id="10" name="图片 9"/>
          <p:cNvPicPr>
            <a:picLocks noChangeAspect="1"/>
          </p:cNvPicPr>
          <p:nvPr/>
        </p:nvPicPr>
        <p:blipFill>
          <a:blip r:embed="rId2"/>
          <a:stretch>
            <a:fillRect/>
          </a:stretch>
        </p:blipFill>
        <p:spPr>
          <a:xfrm>
            <a:off x="5414645" y="2132965"/>
            <a:ext cx="6317615" cy="4011930"/>
          </a:xfrm>
          <a:prstGeom prst="rect">
            <a:avLst/>
          </a:prstGeom>
        </p:spPr>
      </p:pic>
      <p:sp>
        <p:nvSpPr>
          <p:cNvPr id="11" name="文本框 10"/>
          <p:cNvSpPr txBox="1"/>
          <p:nvPr/>
        </p:nvSpPr>
        <p:spPr>
          <a:xfrm>
            <a:off x="434340" y="2487295"/>
            <a:ext cx="4747260" cy="3322955"/>
          </a:xfrm>
          <a:prstGeom prst="rect">
            <a:avLst/>
          </a:prstGeom>
          <a:noFill/>
        </p:spPr>
        <p:txBody>
          <a:bodyPr wrap="square" rtlCol="0">
            <a:spAutoFit/>
          </a:bodyPr>
          <a:p>
            <a:pPr>
              <a:lnSpc>
                <a:spcPct val="150000"/>
              </a:lnSpc>
            </a:pPr>
            <a:r>
              <a:rPr lang="en-US" altLang="zh-CN" sz="2000" dirty="0" err="1">
                <a:solidFill>
                  <a:srgbClr val="FF0000"/>
                </a:solidFill>
                <a:sym typeface="+mn-ea"/>
              </a:rPr>
              <a:t>Sharding</a:t>
            </a:r>
            <a:r>
              <a:rPr lang="en-US" altLang="zh-CN" sz="2000" dirty="0">
                <a:solidFill>
                  <a:srgbClr val="FF0000"/>
                </a:solidFill>
                <a:sym typeface="+mn-ea"/>
              </a:rPr>
              <a:t>-JDBC</a:t>
            </a:r>
            <a:r>
              <a:rPr lang="zh-CN" altLang="en-US" sz="2000" dirty="0"/>
              <a:t>：</a:t>
            </a:r>
            <a:r>
              <a:rPr sz="2000" dirty="0"/>
              <a:t>定位为轻量级 Java 框架，</a:t>
            </a:r>
            <a:r>
              <a:rPr sz="2000" dirty="0">
                <a:solidFill>
                  <a:srgbClr val="FF0000"/>
                </a:solidFill>
              </a:rPr>
              <a:t>在 Java 的 JDBC 层提供的额外服务</a:t>
            </a:r>
            <a:r>
              <a:rPr sz="2000" dirty="0"/>
              <a:t>。 它使用客户端直连数据库，以 jar 包形式提供服务，无需额外部署和依赖，可理解为</a:t>
            </a:r>
            <a:r>
              <a:rPr sz="2000" dirty="0">
                <a:solidFill>
                  <a:srgbClr val="FF0000"/>
                </a:solidFill>
              </a:rPr>
              <a:t>增强版的 JDBC 驱动</a:t>
            </a:r>
            <a:r>
              <a:rPr sz="2000" dirty="0"/>
              <a:t>，完全兼容 JDBC 和各种 ORM 框架。</a:t>
            </a:r>
            <a:r>
              <a:rPr lang="zh-CN" altLang="en-US" sz="2000" dirty="0"/>
              <a:t>如：</a:t>
            </a:r>
            <a:r>
              <a:rPr lang="en-US" altLang="zh-CN" sz="2000" dirty="0" err="1"/>
              <a:t>Sharding</a:t>
            </a:r>
            <a:r>
              <a:rPr lang="en-US" altLang="zh-CN" sz="2000" dirty="0"/>
              <a:t>-JDBC</a:t>
            </a:r>
            <a:endParaRPr lang="en-US" altLang="zh-CN" sz="2000" dirty="0"/>
          </a:p>
        </p:txBody>
      </p:sp>
    </p:spTree>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375921" y="2282633"/>
            <a:ext cx="4700588" cy="2399665"/>
          </a:xfrm>
          <a:prstGeom prst="rect">
            <a:avLst/>
          </a:prstGeom>
          <a:noFill/>
        </p:spPr>
        <p:txBody>
          <a:bodyPr wrap="square" rtlCol="0">
            <a:spAutoFit/>
          </a:bodyPr>
          <a:lstStyle/>
          <a:p>
            <a:pPr>
              <a:lnSpc>
                <a:spcPct val="150000"/>
              </a:lnSpc>
            </a:pPr>
            <a:r>
              <a:rPr lang="en-US" altLang="zh-CN" sz="2000" dirty="0" err="1">
                <a:sym typeface="+mn-ea"/>
              </a:rPr>
              <a:t>Sharding</a:t>
            </a:r>
            <a:r>
              <a:rPr lang="en-US" altLang="zh-CN" sz="2000" dirty="0">
                <a:sym typeface="+mn-ea"/>
              </a:rPr>
              <a:t>-Proxy</a:t>
            </a:r>
            <a:r>
              <a:rPr lang="zh-CN" altLang="en-US" sz="2000" dirty="0">
                <a:sym typeface="+mn-ea"/>
              </a:rPr>
              <a:t>：</a:t>
            </a:r>
            <a:r>
              <a:rPr lang="zh-CN" altLang="en-US" sz="2000" dirty="0"/>
              <a:t>代理中间件，定位为透明化的数据库代理端，提供封装了数据库二进制协议的服务端版本，用于完成对异构语言的支持。 目前提供 MySQL 和 PostgreSQL版本。</a:t>
            </a:r>
            <a:endParaRPr lang="zh-CN" altLang="en-US" sz="2000" dirty="0"/>
          </a:p>
        </p:txBody>
      </p:sp>
      <p:pic>
        <p:nvPicPr>
          <p:cNvPr id="28674" name="Picture 2" descr="Sharding-Proxy Architectur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79860" y="2109355"/>
            <a:ext cx="6592736" cy="3711776"/>
          </a:xfrm>
          <a:prstGeom prst="rect">
            <a:avLst/>
          </a:prstGeom>
          <a:noFill/>
          <a:extLst>
            <a:ext uri="{909E8E84-426E-40DD-AFC4-6F175D3DCCD1}">
              <a14:hiddenFill xmlns:a14="http://schemas.microsoft.com/office/drawing/2010/main">
                <a:solidFill>
                  <a:srgbClr val="FFFFFF"/>
                </a:solidFill>
              </a14:hiddenFill>
            </a:ext>
          </a:extLst>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
        <p:nvSpPr>
          <p:cNvPr id="4" name="矩形 3"/>
          <p:cNvSpPr/>
          <p:nvPr/>
        </p:nvSpPr>
        <p:spPr>
          <a:xfrm>
            <a:off x="263525" y="1164590"/>
            <a:ext cx="11726545" cy="922020"/>
          </a:xfrm>
          <a:prstGeom prst="rect">
            <a:avLst/>
          </a:prstGeom>
        </p:spPr>
        <p:txBody>
          <a:bodyPr wrap="square">
            <a:spAutoFit/>
          </a:bodyPr>
          <a:p>
            <a:pPr>
              <a:lnSpc>
                <a:spcPct val="150000"/>
              </a:lnSpc>
            </a:pPr>
            <a:r>
              <a:rPr lang="en-US" altLang="zh-CN" dirty="0">
                <a:solidFill>
                  <a:srgbClr val="323232"/>
                </a:solidFill>
                <a:latin typeface="Work Sans"/>
                <a:hlinkClick r:id="rId2" action="ppaction://hlinkfile"/>
              </a:rPr>
              <a:t>Apache </a:t>
            </a:r>
            <a:r>
              <a:rPr lang="en-US" altLang="zh-CN" dirty="0" err="1">
                <a:solidFill>
                  <a:srgbClr val="323232"/>
                </a:solidFill>
                <a:latin typeface="Work Sans"/>
                <a:hlinkClick r:id="rId2" action="ppaction://hlinkfile"/>
              </a:rPr>
              <a:t>ShardingSphere</a:t>
            </a:r>
            <a:r>
              <a:rPr lang="en-US" altLang="zh-CN" dirty="0">
                <a:solidFill>
                  <a:srgbClr val="323232"/>
                </a:solidFill>
                <a:latin typeface="Work Sans"/>
              </a:rPr>
              <a:t> </a:t>
            </a:r>
            <a:r>
              <a:rPr dirty="0">
                <a:latin typeface="Work Sans"/>
              </a:rPr>
              <a:t>由 JDBC、Proxy 和 Sidecar（规划中） 3 款既能够独立部署，又支持混合部署配合使用的产品组成。</a:t>
            </a:r>
            <a:endParaRPr dirty="0">
              <a:latin typeface="Work Sans"/>
            </a:endParaRPr>
          </a:p>
        </p:txBody>
      </p:sp>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
        <p:nvSpPr>
          <p:cNvPr id="4" name="矩形 3"/>
          <p:cNvSpPr/>
          <p:nvPr/>
        </p:nvSpPr>
        <p:spPr>
          <a:xfrm>
            <a:off x="263525" y="1164590"/>
            <a:ext cx="11726545" cy="5539105"/>
          </a:xfrm>
          <a:prstGeom prst="rect">
            <a:avLst/>
          </a:prstGeom>
        </p:spPr>
        <p:txBody>
          <a:bodyPr wrap="square">
            <a:spAutoFit/>
          </a:bodyPr>
          <a:p>
            <a:pPr>
              <a:lnSpc>
                <a:spcPct val="150000"/>
              </a:lnSpc>
            </a:pPr>
            <a:r>
              <a:rPr lang="en-US" altLang="zh-CN" sz="2000" b="1" dirty="0" err="1">
                <a:solidFill>
                  <a:schemeClr val="tx1"/>
                </a:solidFill>
                <a:latin typeface="+mj-ea"/>
                <a:cs typeface="+mj-ea"/>
                <a:sym typeface="+mn-ea"/>
              </a:rPr>
              <a:t>Sharding</a:t>
            </a:r>
            <a:r>
              <a:rPr lang="en-US" altLang="zh-CN" sz="2000" b="1" dirty="0">
                <a:solidFill>
                  <a:schemeClr val="tx1"/>
                </a:solidFill>
                <a:latin typeface="+mj-ea"/>
                <a:cs typeface="+mj-ea"/>
                <a:sym typeface="+mn-ea"/>
              </a:rPr>
              <a:t>-JDBC</a:t>
            </a:r>
            <a:r>
              <a:rPr lang="zh-CN" altLang="en-US" sz="2000" b="1" dirty="0">
                <a:solidFill>
                  <a:schemeClr val="tx1"/>
                </a:solidFill>
                <a:latin typeface="+mj-ea"/>
                <a:cs typeface="+mj-ea"/>
                <a:sym typeface="+mn-ea"/>
              </a:rPr>
              <a:t>的应用方法，详见</a:t>
            </a:r>
            <a:r>
              <a:rPr lang="zh-CN" altLang="en-US" sz="2000" b="1" dirty="0">
                <a:solidFill>
                  <a:schemeClr val="tx1"/>
                </a:solidFill>
                <a:latin typeface="+mj-ea"/>
                <a:cs typeface="+mj-ea"/>
                <a:sym typeface="+mn-ea"/>
                <a:hlinkClick r:id="rId1" action="ppaction://hlinkfile"/>
              </a:rPr>
              <a:t>用户文档</a:t>
            </a:r>
            <a:r>
              <a:rPr lang="en-US" altLang="zh-CN" sz="2000" b="1" dirty="0">
                <a:solidFill>
                  <a:schemeClr val="tx1"/>
                </a:solidFill>
                <a:latin typeface="+mj-ea"/>
                <a:cs typeface="+mj-ea"/>
                <a:sym typeface="+mn-ea"/>
                <a:hlinkClick r:id="rId1" action="ppaction://hlinkfile"/>
              </a:rPr>
              <a:t>5.1</a:t>
            </a:r>
            <a:r>
              <a:rPr lang="zh-CN" altLang="en-US" sz="2000" b="1" dirty="0">
                <a:solidFill>
                  <a:schemeClr val="tx1"/>
                </a:solidFill>
                <a:latin typeface="+mj-ea"/>
                <a:cs typeface="+mj-ea"/>
                <a:sym typeface="+mn-ea"/>
                <a:hlinkClick r:id="rId1" action="ppaction://hlinkfile"/>
              </a:rPr>
              <a:t>中的</a:t>
            </a:r>
            <a:r>
              <a:rPr lang="en-US" altLang="zh-CN" sz="2000" b="1" dirty="0">
                <a:solidFill>
                  <a:schemeClr val="tx1"/>
                </a:solidFill>
                <a:latin typeface="+mj-ea"/>
                <a:cs typeface="+mj-ea"/>
                <a:sym typeface="+mn-ea"/>
                <a:hlinkClick r:id="rId1" action="ppaction://hlinkfile"/>
              </a:rPr>
              <a:t>Spring Boot Starter</a:t>
            </a:r>
            <a:r>
              <a:rPr lang="zh-CN" altLang="en-US" sz="2000" b="1" dirty="0">
                <a:solidFill>
                  <a:schemeClr val="tx1"/>
                </a:solidFill>
                <a:latin typeface="+mj-ea"/>
                <a:cs typeface="+mj-ea"/>
                <a:sym typeface="+mn-ea"/>
                <a:hlinkClick r:id="rId1" action="ppaction://hlinkfile"/>
              </a:rPr>
              <a:t>部分</a:t>
            </a:r>
            <a:endParaRPr lang="zh-CN" altLang="en-US" sz="2000" b="1" dirty="0">
              <a:solidFill>
                <a:schemeClr val="tx1"/>
              </a:solidFill>
              <a:latin typeface="+mj-ea"/>
              <a:cs typeface="+mj-ea"/>
              <a:sym typeface="+mn-ea"/>
            </a:endParaRPr>
          </a:p>
          <a:p>
            <a:pPr>
              <a:lnSpc>
                <a:spcPct val="150000"/>
              </a:lnSpc>
            </a:pPr>
            <a:r>
              <a:rPr lang="en-US" altLang="zh-CN" dirty="0">
                <a:solidFill>
                  <a:schemeClr val="tx1"/>
                </a:solidFill>
                <a:sym typeface="+mn-ea"/>
              </a:rPr>
              <a:t>step1</a:t>
            </a:r>
            <a:r>
              <a:rPr lang="zh-CN" altLang="en-US" dirty="0">
                <a:solidFill>
                  <a:schemeClr val="tx1"/>
                </a:solidFill>
                <a:sym typeface="+mn-ea"/>
              </a:rPr>
              <a:t>：</a:t>
            </a:r>
            <a:r>
              <a:rPr lang="zh-CN" altLang="en-US" dirty="0">
                <a:solidFill>
                  <a:srgbClr val="FF0000"/>
                </a:solidFill>
                <a:sym typeface="+mn-ea"/>
              </a:rPr>
              <a:t>引入依赖，</a:t>
            </a:r>
            <a:r>
              <a:rPr lang="zh-CN" altLang="en-US" dirty="0">
                <a:solidFill>
                  <a:schemeClr val="tx1"/>
                </a:solidFill>
                <a:sym typeface="+mn-ea"/>
              </a:rPr>
              <a:t>对于</a:t>
            </a:r>
            <a:r>
              <a:rPr lang="en-US" altLang="zh-CN" dirty="0">
                <a:solidFill>
                  <a:schemeClr val="tx1"/>
                </a:solidFill>
                <a:sym typeface="+mn-ea"/>
              </a:rPr>
              <a:t>Spring-boot</a:t>
            </a:r>
            <a:r>
              <a:rPr lang="zh-CN" altLang="en-US" dirty="0">
                <a:solidFill>
                  <a:schemeClr val="tx1"/>
                </a:solidFill>
                <a:sym typeface="+mn-ea"/>
              </a:rPr>
              <a:t>项目，可以使用ShardingSphere-JDBC 提供官方的 Spring Boot Starter</a:t>
            </a:r>
            <a:endParaRPr lang="zh-CN" altLang="en-US" dirty="0">
              <a:solidFill>
                <a:schemeClr val="tx1"/>
              </a:solidFill>
              <a:sym typeface="+mn-ea"/>
            </a:endParaRPr>
          </a:p>
          <a:p>
            <a:pPr>
              <a:lnSpc>
                <a:spcPct val="150000"/>
              </a:lnSpc>
            </a:pPr>
            <a:endParaRPr lang="zh-CN" altLang="en-US" dirty="0">
              <a:solidFill>
                <a:schemeClr val="tx1"/>
              </a:solidFill>
              <a:sym typeface="+mn-ea"/>
            </a:endParaRPr>
          </a:p>
          <a:p>
            <a:pPr>
              <a:lnSpc>
                <a:spcPct val="150000"/>
              </a:lnSpc>
            </a:pPr>
            <a:endParaRPr lang="zh-CN" altLang="en-US" dirty="0">
              <a:solidFill>
                <a:schemeClr val="tx1"/>
              </a:solidFill>
              <a:sym typeface="+mn-ea"/>
            </a:endParaRPr>
          </a:p>
          <a:p>
            <a:pPr>
              <a:lnSpc>
                <a:spcPct val="150000"/>
              </a:lnSpc>
            </a:pPr>
            <a:endParaRPr lang="zh-CN" altLang="en-US" dirty="0">
              <a:solidFill>
                <a:schemeClr val="tx1"/>
              </a:solidFill>
              <a:sym typeface="+mn-ea"/>
            </a:endParaRPr>
          </a:p>
          <a:p>
            <a:pPr>
              <a:lnSpc>
                <a:spcPct val="150000"/>
              </a:lnSpc>
            </a:pPr>
            <a:endParaRPr lang="en-US" altLang="zh-CN" dirty="0">
              <a:solidFill>
                <a:schemeClr val="tx1"/>
              </a:solidFill>
              <a:sym typeface="+mn-ea"/>
            </a:endParaRPr>
          </a:p>
          <a:p>
            <a:pPr>
              <a:lnSpc>
                <a:spcPct val="150000"/>
              </a:lnSpc>
            </a:pPr>
            <a:endParaRPr lang="en-US" altLang="zh-CN" dirty="0">
              <a:solidFill>
                <a:schemeClr val="tx1"/>
              </a:solidFill>
              <a:sym typeface="+mn-ea"/>
            </a:endParaRPr>
          </a:p>
          <a:p>
            <a:pPr>
              <a:lnSpc>
                <a:spcPct val="150000"/>
              </a:lnSpc>
            </a:pPr>
            <a:r>
              <a:rPr lang="en-US" altLang="zh-CN" dirty="0">
                <a:solidFill>
                  <a:schemeClr val="tx1"/>
                </a:solidFill>
                <a:sym typeface="+mn-ea"/>
              </a:rPr>
              <a:t>step2</a:t>
            </a:r>
            <a:r>
              <a:rPr lang="zh-CN" altLang="en-US" dirty="0">
                <a:solidFill>
                  <a:schemeClr val="tx1"/>
                </a:solidFill>
                <a:sym typeface="+mn-ea"/>
              </a:rPr>
              <a:t>：</a:t>
            </a:r>
            <a:r>
              <a:rPr lang="zh-CN" altLang="en-US" dirty="0">
                <a:solidFill>
                  <a:srgbClr val="FF0000"/>
                </a:solidFill>
                <a:sym typeface="+mn-ea"/>
              </a:rPr>
              <a:t>配置，</a:t>
            </a:r>
            <a:r>
              <a:rPr dirty="0">
                <a:latin typeface="Work Sans"/>
                <a:sym typeface="+mn-ea"/>
              </a:rPr>
              <a:t>配置是 ShardingSphere-JDBC 中唯一与应用开发者交互的模块</a:t>
            </a:r>
            <a:endParaRPr lang="zh-CN" altLang="en-US" dirty="0">
              <a:solidFill>
                <a:srgbClr val="FF0000"/>
              </a:solidFill>
              <a:sym typeface="+mn-ea"/>
            </a:endParaRPr>
          </a:p>
          <a:p>
            <a:pPr marL="800100" lvl="1" indent="-342900">
              <a:lnSpc>
                <a:spcPct val="150000"/>
              </a:lnSpc>
              <a:buFont typeface="Arial" panose="020B0604020202020204" pitchFamily="34" charset="0"/>
              <a:buAutoNum type="arabicPeriod"/>
            </a:pPr>
            <a:r>
              <a:rPr lang="zh-CN" altLang="en-US" dirty="0">
                <a:solidFill>
                  <a:schemeClr val="tx1"/>
                </a:solidFill>
                <a:sym typeface="+mn-ea"/>
                <a:hlinkClick r:id="rId2" action="ppaction://hlinkfile"/>
              </a:rPr>
              <a:t>模式配置</a:t>
            </a:r>
            <a:r>
              <a:rPr lang="zh-CN" altLang="en-US" dirty="0">
                <a:solidFill>
                  <a:schemeClr val="tx1"/>
                </a:solidFill>
                <a:sym typeface="+mn-ea"/>
              </a:rPr>
              <a:t> ：内存模式、单机模式、集群模式</a:t>
            </a:r>
            <a:endParaRPr lang="zh-CN" altLang="en-US" dirty="0">
              <a:solidFill>
                <a:schemeClr val="tx1"/>
              </a:solidFill>
              <a:sym typeface="+mn-ea"/>
            </a:endParaRPr>
          </a:p>
          <a:p>
            <a:pPr marL="800100" lvl="1" indent="-342900">
              <a:lnSpc>
                <a:spcPct val="150000"/>
              </a:lnSpc>
              <a:buFont typeface="Arial" panose="020B0604020202020204" pitchFamily="34" charset="0"/>
              <a:buAutoNum type="arabicPeriod"/>
            </a:pPr>
            <a:r>
              <a:rPr lang="zh-CN" altLang="en-US" dirty="0">
                <a:solidFill>
                  <a:schemeClr val="tx1"/>
                </a:solidFill>
                <a:sym typeface="+mn-ea"/>
                <a:hlinkClick r:id="rId3" action="ppaction://hlinkfile"/>
              </a:rPr>
              <a:t>数据源配置</a:t>
            </a:r>
            <a:endParaRPr lang="zh-CN" altLang="en-US" dirty="0">
              <a:solidFill>
                <a:schemeClr val="tx1"/>
              </a:solidFill>
              <a:sym typeface="+mn-ea"/>
              <a:hlinkClick r:id="rId3" action="ppaction://hlinkfile"/>
            </a:endParaRPr>
          </a:p>
          <a:p>
            <a:pPr marL="800100" lvl="1" indent="-342900">
              <a:lnSpc>
                <a:spcPct val="150000"/>
              </a:lnSpc>
              <a:buFont typeface="Arial" panose="020B0604020202020204" pitchFamily="34" charset="0"/>
              <a:buAutoNum type="arabicPeriod"/>
            </a:pPr>
            <a:r>
              <a:rPr lang="zh-CN" altLang="en-US" dirty="0">
                <a:solidFill>
                  <a:schemeClr val="tx1"/>
                </a:solidFill>
                <a:sym typeface="+mn-ea"/>
              </a:rPr>
              <a:t>规则配置</a:t>
            </a:r>
            <a:endParaRPr lang="zh-CN" altLang="en-US" dirty="0">
              <a:solidFill>
                <a:schemeClr val="tx1"/>
              </a:solidFill>
              <a:sym typeface="+mn-ea"/>
            </a:endParaRPr>
          </a:p>
          <a:p>
            <a:pPr marL="1257300" lvl="2" indent="-342900">
              <a:lnSpc>
                <a:spcPct val="150000"/>
              </a:lnSpc>
              <a:buFont typeface="+mj-lt"/>
              <a:buAutoNum type="alphaLcPeriod"/>
            </a:pPr>
            <a:r>
              <a:rPr lang="zh-CN" altLang="en-US" dirty="0">
                <a:solidFill>
                  <a:schemeClr val="tx1"/>
                </a:solidFill>
                <a:sym typeface="+mn-ea"/>
                <a:hlinkClick r:id="rId4" action="ppaction://hlinkfile"/>
              </a:rPr>
              <a:t>数据分片规则配置示例</a:t>
            </a:r>
            <a:endParaRPr lang="zh-CN" altLang="en-US" dirty="0">
              <a:solidFill>
                <a:schemeClr val="tx1"/>
              </a:solidFill>
              <a:sym typeface="+mn-ea"/>
              <a:hlinkClick r:id="rId4" action="ppaction://hlinkfile"/>
            </a:endParaRPr>
          </a:p>
          <a:p>
            <a:pPr marL="1257300" lvl="2" indent="-342900">
              <a:lnSpc>
                <a:spcPct val="150000"/>
              </a:lnSpc>
              <a:buFont typeface="Arial" panose="020B0604020202020204" pitchFamily="34" charset="0"/>
              <a:buAutoNum type="alphaLcPeriod"/>
            </a:pPr>
            <a:r>
              <a:rPr lang="zh-CN" altLang="en-US" dirty="0">
                <a:solidFill>
                  <a:schemeClr val="tx1"/>
                </a:solidFill>
                <a:sym typeface="+mn-ea"/>
                <a:hlinkClick r:id="rId5" action="ppaction://hlinkfile"/>
              </a:rPr>
              <a:t>读写分离规则配置示例</a:t>
            </a:r>
            <a:endParaRPr lang="zh-CN" altLang="en-US" dirty="0">
              <a:solidFill>
                <a:schemeClr val="tx1"/>
              </a:solidFill>
              <a:latin typeface="Work Sans"/>
              <a:sym typeface="+mn-ea"/>
            </a:endParaRPr>
          </a:p>
        </p:txBody>
      </p:sp>
      <p:pic>
        <p:nvPicPr>
          <p:cNvPr id="3" name="图片 2"/>
          <p:cNvPicPr>
            <a:picLocks noChangeAspect="1"/>
          </p:cNvPicPr>
          <p:nvPr/>
        </p:nvPicPr>
        <p:blipFill>
          <a:blip r:embed="rId6"/>
          <a:stretch>
            <a:fillRect/>
          </a:stretch>
        </p:blipFill>
        <p:spPr>
          <a:xfrm>
            <a:off x="840105" y="2224405"/>
            <a:ext cx="9929495" cy="1868805"/>
          </a:xfrm>
          <a:prstGeom prst="rect">
            <a:avLst/>
          </a:prstGeom>
        </p:spPr>
      </p:pic>
    </p:spTree>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rcRect l="53040" t="36454" r="-2285" b="-24869"/>
          <a:stretch>
            <a:fillRect/>
          </a:stretch>
        </p:blipFill>
        <p:spPr>
          <a:xfrm>
            <a:off x="499110" y="2089785"/>
            <a:ext cx="5139055" cy="4349115"/>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8939" y="1257208"/>
            <a:ext cx="11255373"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rPr>
              <a:t>示例程序：</a:t>
            </a:r>
            <a:r>
              <a:rPr lang="zh-CN" altLang="en-US" sz="2000" b="0" dirty="0">
                <a:solidFill>
                  <a:schemeClr val="tx1"/>
                </a:solidFill>
                <a:latin typeface="微软雅黑" charset="0"/>
                <a:ea typeface="微软雅黑" charset="0"/>
                <a:hlinkClick r:id="rId2" action="ppaction://hlinkfile"/>
              </a:rPr>
              <a:t>spring-sharding-demo</a:t>
            </a:r>
            <a:endParaRPr lang="zh-CN" altLang="en-US" sz="2000" b="0" dirty="0">
              <a:solidFill>
                <a:schemeClr val="tx1"/>
              </a:solidFill>
              <a:latin typeface="微软雅黑" charset="0"/>
              <a:ea typeface="微软雅黑" charset="0"/>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sp>
        <p:nvSpPr>
          <p:cNvPr id="12" name="文本框 11"/>
          <p:cNvSpPr txBox="1"/>
          <p:nvPr/>
        </p:nvSpPr>
        <p:spPr>
          <a:xfrm>
            <a:off x="5447665" y="1257300"/>
            <a:ext cx="5732145" cy="2168525"/>
          </a:xfrm>
          <a:prstGeom prst="rect">
            <a:avLst/>
          </a:prstGeom>
          <a:noFill/>
        </p:spPr>
        <p:txBody>
          <a:bodyPr wrap="square" rtlCol="0">
            <a:spAutoFit/>
          </a:bodyPr>
          <a:lstStyle/>
          <a:p>
            <a:pPr>
              <a:lnSpc>
                <a:spcPct val="150000"/>
              </a:lnSpc>
            </a:pPr>
            <a:r>
              <a:rPr kumimoji="1" lang="zh-CN" altLang="en-US" dirty="0"/>
              <a:t>依赖：</a:t>
            </a:r>
            <a:endParaRPr kumimoji="1" lang="en-US" altLang="zh-CN" dirty="0"/>
          </a:p>
          <a:p>
            <a:pPr>
              <a:lnSpc>
                <a:spcPct val="150000"/>
              </a:lnSpc>
            </a:pPr>
            <a:r>
              <a:rPr kumimoji="1" lang="zh-CN" altLang="en-US" dirty="0"/>
              <a:t> </a:t>
            </a:r>
            <a:r>
              <a:rPr kumimoji="1" lang="en-US" altLang="zh-CN" dirty="0"/>
              <a:t>Lombok</a:t>
            </a:r>
            <a:r>
              <a:rPr kumimoji="1" lang="zh-CN" altLang="en-US" dirty="0"/>
              <a:t>、</a:t>
            </a:r>
            <a:r>
              <a:rPr kumimoji="1" lang="en-US" altLang="zh-CN" dirty="0"/>
              <a:t>Spring Web</a:t>
            </a:r>
            <a:r>
              <a:rPr kumimoji="1" lang="zh-CN" altLang="en-US" dirty="0"/>
              <a:t>、</a:t>
            </a:r>
            <a:r>
              <a:rPr kumimoji="1" lang="en-US" altLang="zh-CN" dirty="0" err="1"/>
              <a:t>Mybatis</a:t>
            </a:r>
            <a:r>
              <a:rPr kumimoji="1" lang="en-US" altLang="zh-CN" dirty="0"/>
              <a:t>-plus</a:t>
            </a:r>
            <a:r>
              <a:rPr kumimoji="1" lang="zh-CN" altLang="en-US" dirty="0"/>
              <a:t>、</a:t>
            </a:r>
            <a:r>
              <a:rPr kumimoji="1" lang="en-US" altLang="zh-CN" dirty="0"/>
              <a:t>MySQL Driver</a:t>
            </a:r>
            <a:endParaRPr kumimoji="1" lang="en-US" altLang="zh-CN" dirty="0"/>
          </a:p>
          <a:p>
            <a:pPr>
              <a:lnSpc>
                <a:spcPct val="150000"/>
              </a:lnSpc>
            </a:pPr>
            <a:r>
              <a:rPr lang="en-GB" altLang="zh-CN" dirty="0" err="1"/>
              <a:t>sharding</a:t>
            </a:r>
            <a:r>
              <a:rPr lang="en-GB" altLang="zh-CN" dirty="0"/>
              <a:t>-</a:t>
            </a:r>
            <a:r>
              <a:rPr lang="en-GB" altLang="zh-CN" dirty="0" err="1"/>
              <a:t>jdbc</a:t>
            </a:r>
            <a:r>
              <a:rPr lang="en-GB" altLang="zh-CN" dirty="0"/>
              <a:t>-spring-boot-starter</a:t>
            </a:r>
            <a:r>
              <a:rPr lang="zh-CN" altLang="en-GB" dirty="0"/>
              <a:t>（手动添加）</a:t>
            </a:r>
            <a:endParaRPr lang="zh-CN" altLang="en-GB" dirty="0"/>
          </a:p>
          <a:p>
            <a:pPr>
              <a:lnSpc>
                <a:spcPct val="150000"/>
              </a:lnSpc>
            </a:pPr>
            <a:r>
              <a:rPr lang="en-GB" altLang="zh-CN" dirty="0"/>
              <a:t>springdoc-openapi-ui</a:t>
            </a:r>
            <a:r>
              <a:rPr lang="zh-CN" altLang="en-GB" dirty="0"/>
              <a:t>（手动添加）</a:t>
            </a:r>
            <a:endParaRPr lang="en-GB" altLang="zh-CN" dirty="0"/>
          </a:p>
          <a:p>
            <a:pPr>
              <a:lnSpc>
                <a:spcPct val="150000"/>
              </a:lnSpc>
            </a:pPr>
            <a:endParaRPr kumimoji="1" lang="zh-CN" altLang="en-US" dirty="0"/>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pic>
        <p:nvPicPr>
          <p:cNvPr id="6" name="图片 5"/>
          <p:cNvPicPr>
            <a:picLocks noChangeAspect="1"/>
          </p:cNvPicPr>
          <p:nvPr/>
        </p:nvPicPr>
        <p:blipFill>
          <a:blip r:embed="rId3"/>
          <a:stretch>
            <a:fillRect/>
          </a:stretch>
        </p:blipFill>
        <p:spPr>
          <a:xfrm>
            <a:off x="3619500" y="3472180"/>
            <a:ext cx="8143875" cy="3036570"/>
          </a:xfrm>
          <a:prstGeom prst="rect">
            <a:avLst/>
          </a:prstGeom>
        </p:spPr>
      </p:pic>
      <p:sp>
        <p:nvSpPr>
          <p:cNvPr id="2" name="文本框 1"/>
          <p:cNvSpPr txBox="1"/>
          <p:nvPr/>
        </p:nvSpPr>
        <p:spPr>
          <a:xfrm>
            <a:off x="313690" y="6438900"/>
            <a:ext cx="5509260" cy="368300"/>
          </a:xfrm>
          <a:prstGeom prst="rect">
            <a:avLst/>
          </a:prstGeom>
          <a:noFill/>
        </p:spPr>
        <p:txBody>
          <a:bodyPr wrap="square" rtlCol="0" anchor="t">
            <a:spAutoFit/>
          </a:bodyPr>
          <a:p>
            <a:r>
              <a:rPr lang="zh-CN" altLang="en-US">
                <a:hlinkClick r:id="rId2" action="ppaction://hlinkfile"/>
              </a:rPr>
              <a:t>https://gitee.com/buptnetwork/spring-sharding-demo</a:t>
            </a:r>
            <a:endParaRPr lang="zh-CN" altLang="en-US"/>
          </a:p>
        </p:txBody>
      </p:sp>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9255" y="1257300"/>
            <a:ext cx="1180274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sym typeface="+mn-ea"/>
              </a:rPr>
              <a:t>示例程序：</a:t>
            </a:r>
            <a:r>
              <a:rPr lang="zh-CN" altLang="en-US" sz="2000" b="0" dirty="0">
                <a:solidFill>
                  <a:schemeClr val="tx1"/>
                </a:solidFill>
                <a:latin typeface="微软雅黑" charset="0"/>
                <a:ea typeface="微软雅黑" charset="0"/>
                <a:sym typeface="+mn-ea"/>
                <a:hlinkClick r:id="rId1" action="ppaction://hlinkfile"/>
              </a:rPr>
              <a:t>spring-sharding-demo</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zh-CN" altLang="en-US" sz="2000" b="0" dirty="0">
                <a:solidFill>
                  <a:schemeClr val="tx1"/>
                </a:solidFill>
                <a:latin typeface="+mn-ea"/>
                <a:ea typeface="宋体" pitchFamily="2" charset="-122"/>
                <a:cs typeface="+mn-ea"/>
              </a:rPr>
              <a:t>建立两个数据库</a:t>
            </a:r>
            <a:r>
              <a:rPr lang="en-US" altLang="zh-CN" sz="2000" b="0" dirty="0">
                <a:solidFill>
                  <a:schemeClr val="tx1"/>
                </a:solidFill>
                <a:latin typeface="+mn-ea"/>
                <a:ea typeface="宋体" pitchFamily="2" charset="-122"/>
                <a:cs typeface="+mn-ea"/>
              </a:rPr>
              <a:t>ds0</a:t>
            </a:r>
            <a:r>
              <a:rPr lang="zh-CN" altLang="en-US" sz="2000" b="0" dirty="0">
                <a:solidFill>
                  <a:schemeClr val="tx1"/>
                </a:solidFill>
                <a:latin typeface="+mn-ea"/>
                <a:ea typeface="宋体" pitchFamily="2" charset="-122"/>
                <a:cs typeface="+mn-ea"/>
              </a:rPr>
              <a:t>、</a:t>
            </a:r>
            <a:r>
              <a:rPr lang="en-US" altLang="zh-CN" sz="2000" b="0" dirty="0">
                <a:solidFill>
                  <a:schemeClr val="tx1"/>
                </a:solidFill>
                <a:latin typeface="+mn-ea"/>
                <a:ea typeface="宋体" pitchFamily="2" charset="-122"/>
                <a:cs typeface="+mn-ea"/>
              </a:rPr>
              <a:t>ds1</a:t>
            </a:r>
            <a:r>
              <a:rPr lang="zh-CN" altLang="en-US" sz="2000" b="0" dirty="0">
                <a:solidFill>
                  <a:schemeClr val="tx1"/>
                </a:solidFill>
                <a:latin typeface="+mn-ea"/>
                <a:ea typeface="宋体" pitchFamily="2" charset="-122"/>
                <a:cs typeface="+mn-ea"/>
              </a:rPr>
              <a:t>，各有三张表，建表</a:t>
            </a:r>
            <a:r>
              <a:rPr lang="en-US" altLang="zh-CN" sz="2000" b="0" dirty="0">
                <a:solidFill>
                  <a:schemeClr val="tx1"/>
                </a:solidFill>
                <a:latin typeface="+mn-ea"/>
                <a:ea typeface="宋体" pitchFamily="2" charset="-122"/>
                <a:cs typeface="+mn-ea"/>
              </a:rPr>
              <a:t>SQL</a:t>
            </a:r>
            <a:r>
              <a:rPr lang="zh-CN" altLang="en-US" sz="2000" b="0" dirty="0">
                <a:solidFill>
                  <a:schemeClr val="tx1"/>
                </a:solidFill>
                <a:latin typeface="+mn-ea"/>
                <a:ea typeface="宋体" pitchFamily="2" charset="-122"/>
                <a:cs typeface="+mn-ea"/>
              </a:rPr>
              <a:t>语句在项目代码</a:t>
            </a:r>
            <a:r>
              <a:rPr lang="en-US" altLang="zh-CN" sz="2000" b="0" dirty="0">
                <a:solidFill>
                  <a:schemeClr val="tx1"/>
                </a:solidFill>
                <a:latin typeface="+mn-ea"/>
                <a:ea typeface="宋体" pitchFamily="2" charset="-122"/>
                <a:cs typeface="+mn-ea"/>
              </a:rPr>
              <a:t>/resources/sharding-schema.sql</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pic>
        <p:nvPicPr>
          <p:cNvPr id="12" name="图片 11"/>
          <p:cNvPicPr>
            <a:picLocks noChangeAspect="1"/>
          </p:cNvPicPr>
          <p:nvPr/>
        </p:nvPicPr>
        <p:blipFill>
          <a:blip r:embed="rId2"/>
          <a:stretch>
            <a:fillRect/>
          </a:stretch>
        </p:blipFill>
        <p:spPr>
          <a:xfrm>
            <a:off x="4861535" y="2517840"/>
            <a:ext cx="5705183" cy="3177277"/>
          </a:xfrm>
          <a:prstGeom prst="rect">
            <a:avLst/>
          </a:prstGeom>
        </p:spPr>
      </p:pic>
      <p:sp>
        <p:nvSpPr>
          <p:cNvPr id="13" name="文本框 12"/>
          <p:cNvSpPr txBox="1"/>
          <p:nvPr/>
        </p:nvSpPr>
        <p:spPr>
          <a:xfrm>
            <a:off x="6298862" y="5904170"/>
            <a:ext cx="2298700" cy="553085"/>
          </a:xfrm>
          <a:prstGeom prst="rect">
            <a:avLst/>
          </a:prstGeom>
          <a:noFill/>
        </p:spPr>
        <p:txBody>
          <a:bodyPr wrap="none" rtlCol="0">
            <a:spAutoFit/>
          </a:bodyPr>
          <a:lstStyle/>
          <a:p>
            <a:pPr>
              <a:lnSpc>
                <a:spcPct val="150000"/>
              </a:lnSpc>
            </a:pPr>
            <a:r>
              <a:rPr lang="en-US" sz="2000" dirty="0"/>
              <a:t>product</a:t>
            </a:r>
            <a:r>
              <a:rPr lang="zh-CN" altLang="en-US" sz="2000" dirty="0"/>
              <a:t>（商品表）</a:t>
            </a:r>
            <a:endParaRPr lang="zh-CN" altLang="en-US" sz="2000"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pic>
        <p:nvPicPr>
          <p:cNvPr id="3" name="图片 2"/>
          <p:cNvPicPr>
            <a:picLocks noChangeAspect="1"/>
          </p:cNvPicPr>
          <p:nvPr/>
        </p:nvPicPr>
        <p:blipFill>
          <a:blip r:embed="rId3"/>
          <a:stretch>
            <a:fillRect/>
          </a:stretch>
        </p:blipFill>
        <p:spPr>
          <a:xfrm>
            <a:off x="1070610" y="2434590"/>
            <a:ext cx="2832100" cy="4178300"/>
          </a:xfrm>
          <a:prstGeom prst="rect">
            <a:avLst/>
          </a:prstGeom>
        </p:spPr>
      </p:pic>
      <p:sp>
        <p:nvSpPr>
          <p:cNvPr id="4" name="文本框 3"/>
          <p:cNvSpPr txBox="1"/>
          <p:nvPr/>
        </p:nvSpPr>
        <p:spPr>
          <a:xfrm>
            <a:off x="4569460" y="1407160"/>
            <a:ext cx="7576820" cy="368300"/>
          </a:xfrm>
          <a:prstGeom prst="rect">
            <a:avLst/>
          </a:prstGeom>
          <a:noFill/>
        </p:spPr>
        <p:txBody>
          <a:bodyPr wrap="none" rtlCol="0">
            <a:spAutoFit/>
          </a:bodyPr>
          <a:p>
            <a:r>
              <a:rPr lang="zh-CN" altLang="en-US" b="1"/>
              <a:t>演示场景</a:t>
            </a:r>
            <a:r>
              <a:rPr lang="zh-CN" altLang="en-US"/>
              <a:t>：商品按</a:t>
            </a:r>
            <a:r>
              <a:rPr lang="en-US" altLang="zh-CN"/>
              <a:t>id</a:t>
            </a:r>
            <a:r>
              <a:rPr lang="zh-CN" altLang="en-US"/>
              <a:t>奇偶分库；评论按商品</a:t>
            </a:r>
            <a:r>
              <a:rPr lang="en-US" altLang="zh-CN"/>
              <a:t>id</a:t>
            </a:r>
            <a:r>
              <a:rPr lang="zh-CN" altLang="en-US"/>
              <a:t>奇偶分库、按评论</a:t>
            </a:r>
            <a:r>
              <a:rPr lang="en-US" altLang="zh-CN"/>
              <a:t>id</a:t>
            </a:r>
            <a:r>
              <a:rPr lang="zh-CN" altLang="en-US"/>
              <a:t>奇偶分表</a:t>
            </a:r>
            <a:endParaRPr lang="zh-CN" altLang="en-US"/>
          </a:p>
        </p:txBody>
      </p:sp>
    </p:spTree>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9255" y="1257300"/>
            <a:ext cx="1180274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sym typeface="+mn-ea"/>
              </a:rPr>
              <a:t>示例程序：</a:t>
            </a:r>
            <a:r>
              <a:rPr lang="zh-CN" altLang="en-US" sz="2000" b="0" dirty="0">
                <a:solidFill>
                  <a:schemeClr val="tx1"/>
                </a:solidFill>
                <a:latin typeface="微软雅黑" charset="0"/>
                <a:ea typeface="微软雅黑" charset="0"/>
                <a:sym typeface="+mn-ea"/>
                <a:hlinkClick r:id="rId1" action="ppaction://hlinkfile"/>
              </a:rPr>
              <a:t>spring-sharding-demo</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zh-CN" altLang="en-US" sz="2000" b="0" dirty="0">
                <a:solidFill>
                  <a:schemeClr val="tx1"/>
                </a:solidFill>
                <a:latin typeface="+mn-ea"/>
                <a:ea typeface="宋体" pitchFamily="2" charset="-122"/>
                <a:cs typeface="+mn-ea"/>
                <a:sym typeface="+mn-ea"/>
              </a:rPr>
              <a:t>建立两个数据库</a:t>
            </a:r>
            <a:r>
              <a:rPr lang="en-US" altLang="zh-CN" sz="2000" b="0" dirty="0">
                <a:solidFill>
                  <a:schemeClr val="tx1"/>
                </a:solidFill>
                <a:latin typeface="+mn-ea"/>
                <a:ea typeface="宋体" pitchFamily="2" charset="-122"/>
                <a:cs typeface="+mn-ea"/>
                <a:sym typeface="+mn-ea"/>
              </a:rPr>
              <a:t>ds0</a:t>
            </a:r>
            <a:r>
              <a:rPr lang="zh-CN" altLang="en-US" sz="2000" b="0" dirty="0">
                <a:solidFill>
                  <a:schemeClr val="tx1"/>
                </a:solidFill>
                <a:latin typeface="+mn-ea"/>
                <a:ea typeface="宋体" pitchFamily="2" charset="-122"/>
                <a:cs typeface="+mn-ea"/>
                <a:sym typeface="+mn-ea"/>
              </a:rPr>
              <a:t>、</a:t>
            </a:r>
            <a:r>
              <a:rPr lang="en-US" altLang="zh-CN" sz="2000" b="0" dirty="0">
                <a:solidFill>
                  <a:schemeClr val="tx1"/>
                </a:solidFill>
                <a:latin typeface="+mn-ea"/>
                <a:ea typeface="宋体" pitchFamily="2" charset="-122"/>
                <a:cs typeface="+mn-ea"/>
                <a:sym typeface="+mn-ea"/>
              </a:rPr>
              <a:t>ds1</a:t>
            </a:r>
            <a:r>
              <a:rPr lang="zh-CN" altLang="en-US" sz="2000" b="0" dirty="0">
                <a:solidFill>
                  <a:schemeClr val="tx1"/>
                </a:solidFill>
                <a:latin typeface="+mn-ea"/>
                <a:ea typeface="宋体" pitchFamily="2" charset="-122"/>
                <a:cs typeface="+mn-ea"/>
                <a:sym typeface="+mn-ea"/>
              </a:rPr>
              <a:t>，各有三张表，建表</a:t>
            </a:r>
            <a:r>
              <a:rPr lang="en-US" altLang="zh-CN" sz="2000" b="0" dirty="0">
                <a:solidFill>
                  <a:schemeClr val="tx1"/>
                </a:solidFill>
                <a:latin typeface="+mn-ea"/>
                <a:ea typeface="宋体" pitchFamily="2" charset="-122"/>
                <a:cs typeface="+mn-ea"/>
                <a:sym typeface="+mn-ea"/>
              </a:rPr>
              <a:t>SQL</a:t>
            </a:r>
            <a:r>
              <a:rPr lang="zh-CN" altLang="en-US" sz="2000" b="0" dirty="0">
                <a:solidFill>
                  <a:schemeClr val="tx1"/>
                </a:solidFill>
                <a:latin typeface="+mn-ea"/>
                <a:ea typeface="宋体" pitchFamily="2" charset="-122"/>
                <a:cs typeface="+mn-ea"/>
                <a:sym typeface="+mn-ea"/>
              </a:rPr>
              <a:t>语句在项目代码</a:t>
            </a:r>
            <a:r>
              <a:rPr lang="en-US" altLang="zh-CN" sz="2000" b="0" dirty="0">
                <a:solidFill>
                  <a:schemeClr val="tx1"/>
                </a:solidFill>
                <a:latin typeface="+mn-ea"/>
                <a:ea typeface="宋体" pitchFamily="2" charset="-122"/>
                <a:cs typeface="+mn-ea"/>
                <a:sym typeface="+mn-ea"/>
              </a:rPr>
              <a:t>/resources/sharding-schema.sql</a:t>
            </a:r>
            <a:r>
              <a:rPr lang="zh-CN" altLang="en-US" sz="2000" b="0" dirty="0">
                <a:solidFill>
                  <a:schemeClr val="tx1"/>
                </a:solidFill>
                <a:latin typeface="+mn-ea"/>
                <a:ea typeface="宋体" pitchFamily="2" charset="-122"/>
                <a:cs typeface="+mn-ea"/>
              </a:rPr>
              <a:t>：</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sp>
        <p:nvSpPr>
          <p:cNvPr id="12" name="文本框 11"/>
          <p:cNvSpPr txBox="1"/>
          <p:nvPr/>
        </p:nvSpPr>
        <p:spPr>
          <a:xfrm>
            <a:off x="5995967" y="5950525"/>
            <a:ext cx="2778125" cy="553085"/>
          </a:xfrm>
          <a:prstGeom prst="rect">
            <a:avLst/>
          </a:prstGeom>
          <a:noFill/>
        </p:spPr>
        <p:txBody>
          <a:bodyPr wrap="none" rtlCol="0">
            <a:spAutoFit/>
          </a:bodyPr>
          <a:lstStyle/>
          <a:p>
            <a:pPr>
              <a:lnSpc>
                <a:spcPct val="150000"/>
              </a:lnSpc>
            </a:pPr>
            <a:r>
              <a:rPr lang="en-US" altLang="zh-CN" sz="2000" dirty="0"/>
              <a:t>comment0</a:t>
            </a:r>
            <a:r>
              <a:rPr lang="zh-CN" altLang="en-US" sz="2000" dirty="0"/>
              <a:t>（评论表</a:t>
            </a:r>
            <a:r>
              <a:rPr lang="en-US" altLang="zh-CN" sz="2000" dirty="0"/>
              <a:t>0</a:t>
            </a:r>
            <a:r>
              <a:rPr lang="zh-CN" altLang="en-US" sz="2000" dirty="0"/>
              <a:t>）</a:t>
            </a:r>
            <a:endParaRPr lang="zh-CN" altLang="en-US" sz="2000" dirty="0"/>
          </a:p>
        </p:txBody>
      </p:sp>
      <p:pic>
        <p:nvPicPr>
          <p:cNvPr id="2" name="图片 1"/>
          <p:cNvPicPr>
            <a:picLocks noChangeAspect="1"/>
          </p:cNvPicPr>
          <p:nvPr/>
        </p:nvPicPr>
        <p:blipFill>
          <a:blip r:embed="rId2"/>
          <a:stretch>
            <a:fillRect/>
          </a:stretch>
        </p:blipFill>
        <p:spPr>
          <a:xfrm>
            <a:off x="4749039" y="2553372"/>
            <a:ext cx="6567750" cy="3229061"/>
          </a:xfrm>
          <a:prstGeom prst="rect">
            <a:avLst/>
          </a:prstGeom>
        </p:spPr>
      </p:pic>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pic>
        <p:nvPicPr>
          <p:cNvPr id="3" name="图片 2"/>
          <p:cNvPicPr>
            <a:picLocks noChangeAspect="1"/>
          </p:cNvPicPr>
          <p:nvPr/>
        </p:nvPicPr>
        <p:blipFill>
          <a:blip r:embed="rId3"/>
          <a:stretch>
            <a:fillRect/>
          </a:stretch>
        </p:blipFill>
        <p:spPr>
          <a:xfrm>
            <a:off x="570230" y="2442210"/>
            <a:ext cx="2832100" cy="4178300"/>
          </a:xfrm>
          <a:prstGeom prst="rect">
            <a:avLst/>
          </a:prstGeom>
        </p:spPr>
      </p:pic>
      <p:sp>
        <p:nvSpPr>
          <p:cNvPr id="5" name="文本框 4"/>
          <p:cNvSpPr txBox="1"/>
          <p:nvPr/>
        </p:nvSpPr>
        <p:spPr>
          <a:xfrm>
            <a:off x="4569460" y="1407160"/>
            <a:ext cx="7576820" cy="368300"/>
          </a:xfrm>
          <a:prstGeom prst="rect">
            <a:avLst/>
          </a:prstGeom>
          <a:noFill/>
        </p:spPr>
        <p:txBody>
          <a:bodyPr wrap="none" rtlCol="0">
            <a:spAutoFit/>
          </a:bodyPr>
          <a:p>
            <a:r>
              <a:rPr lang="zh-CN" altLang="en-US" b="1"/>
              <a:t>演示场景</a:t>
            </a:r>
            <a:r>
              <a:rPr lang="zh-CN" altLang="en-US"/>
              <a:t>：商品按</a:t>
            </a:r>
            <a:r>
              <a:rPr lang="en-US" altLang="zh-CN"/>
              <a:t>id</a:t>
            </a:r>
            <a:r>
              <a:rPr lang="zh-CN" altLang="en-US"/>
              <a:t>奇偶分库；评论按商品</a:t>
            </a:r>
            <a:r>
              <a:rPr lang="en-US" altLang="zh-CN"/>
              <a:t>id</a:t>
            </a:r>
            <a:r>
              <a:rPr lang="zh-CN" altLang="en-US"/>
              <a:t>奇偶分库、按评论</a:t>
            </a:r>
            <a:r>
              <a:rPr lang="en-US" altLang="zh-CN"/>
              <a:t>id</a:t>
            </a:r>
            <a:r>
              <a:rPr lang="zh-CN" altLang="en-US"/>
              <a:t>奇偶分表</a:t>
            </a:r>
            <a:endParaRPr lang="zh-CN" altLang="en-US"/>
          </a:p>
        </p:txBody>
      </p:sp>
    </p:spTree>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9255" y="1257300"/>
            <a:ext cx="1163447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sym typeface="+mn-ea"/>
              </a:rPr>
              <a:t>示例程序：</a:t>
            </a:r>
            <a:r>
              <a:rPr lang="zh-CN" altLang="en-US" sz="2000" b="0" dirty="0">
                <a:solidFill>
                  <a:schemeClr val="tx1"/>
                </a:solidFill>
                <a:latin typeface="微软雅黑" charset="0"/>
                <a:ea typeface="微软雅黑" charset="0"/>
                <a:sym typeface="+mn-ea"/>
                <a:hlinkClick r:id="rId1" action="ppaction://hlinkfile"/>
              </a:rPr>
              <a:t>spring-sharding-demo</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zh-CN" altLang="en-US" sz="2000" b="0" dirty="0">
                <a:solidFill>
                  <a:schemeClr val="tx1"/>
                </a:solidFill>
                <a:latin typeface="+mn-ea"/>
                <a:ea typeface="宋体" pitchFamily="2" charset="-122"/>
                <a:cs typeface="+mn-ea"/>
                <a:sym typeface="+mn-ea"/>
              </a:rPr>
              <a:t>建立两个数据库</a:t>
            </a:r>
            <a:r>
              <a:rPr lang="en-US" altLang="zh-CN" sz="2000" b="0" dirty="0">
                <a:solidFill>
                  <a:schemeClr val="tx1"/>
                </a:solidFill>
                <a:latin typeface="+mn-ea"/>
                <a:ea typeface="宋体" pitchFamily="2" charset="-122"/>
                <a:cs typeface="+mn-ea"/>
                <a:sym typeface="+mn-ea"/>
              </a:rPr>
              <a:t>ds0</a:t>
            </a:r>
            <a:r>
              <a:rPr lang="zh-CN" altLang="en-US" sz="2000" b="0" dirty="0">
                <a:solidFill>
                  <a:schemeClr val="tx1"/>
                </a:solidFill>
                <a:latin typeface="+mn-ea"/>
                <a:ea typeface="宋体" pitchFamily="2" charset="-122"/>
                <a:cs typeface="+mn-ea"/>
                <a:sym typeface="+mn-ea"/>
              </a:rPr>
              <a:t>、</a:t>
            </a:r>
            <a:r>
              <a:rPr lang="en-US" altLang="zh-CN" sz="2000" b="0" dirty="0">
                <a:solidFill>
                  <a:schemeClr val="tx1"/>
                </a:solidFill>
                <a:latin typeface="+mn-ea"/>
                <a:ea typeface="宋体" pitchFamily="2" charset="-122"/>
                <a:cs typeface="+mn-ea"/>
                <a:sym typeface="+mn-ea"/>
              </a:rPr>
              <a:t>ds1</a:t>
            </a:r>
            <a:r>
              <a:rPr lang="zh-CN" altLang="en-US" sz="2000" b="0" dirty="0">
                <a:solidFill>
                  <a:schemeClr val="tx1"/>
                </a:solidFill>
                <a:latin typeface="+mn-ea"/>
                <a:ea typeface="宋体" pitchFamily="2" charset="-122"/>
                <a:cs typeface="+mn-ea"/>
                <a:sym typeface="+mn-ea"/>
              </a:rPr>
              <a:t>，各有三张表，建表</a:t>
            </a:r>
            <a:r>
              <a:rPr lang="en-US" altLang="zh-CN" sz="2000" b="0" dirty="0">
                <a:solidFill>
                  <a:schemeClr val="tx1"/>
                </a:solidFill>
                <a:latin typeface="+mn-ea"/>
                <a:ea typeface="宋体" pitchFamily="2" charset="-122"/>
                <a:cs typeface="+mn-ea"/>
                <a:sym typeface="+mn-ea"/>
              </a:rPr>
              <a:t>SQL</a:t>
            </a:r>
            <a:r>
              <a:rPr lang="zh-CN" altLang="en-US" sz="2000" b="0" dirty="0">
                <a:solidFill>
                  <a:schemeClr val="tx1"/>
                </a:solidFill>
                <a:latin typeface="+mn-ea"/>
                <a:ea typeface="宋体" pitchFamily="2" charset="-122"/>
                <a:cs typeface="+mn-ea"/>
                <a:sym typeface="+mn-ea"/>
              </a:rPr>
              <a:t>语句在项目代码</a:t>
            </a:r>
            <a:r>
              <a:rPr lang="en-US" altLang="zh-CN" sz="2000" b="0" dirty="0">
                <a:solidFill>
                  <a:schemeClr val="tx1"/>
                </a:solidFill>
                <a:latin typeface="+mn-ea"/>
                <a:ea typeface="宋体" pitchFamily="2" charset="-122"/>
                <a:cs typeface="+mn-ea"/>
                <a:sym typeface="+mn-ea"/>
              </a:rPr>
              <a:t>/resources/sharding-schema.sql</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pic>
        <p:nvPicPr>
          <p:cNvPr id="4" name="图片 3"/>
          <p:cNvPicPr>
            <a:picLocks noChangeAspect="1"/>
          </p:cNvPicPr>
          <p:nvPr/>
        </p:nvPicPr>
        <p:blipFill>
          <a:blip r:embed="rId2"/>
          <a:stretch>
            <a:fillRect/>
          </a:stretch>
        </p:blipFill>
        <p:spPr>
          <a:xfrm>
            <a:off x="4066086" y="2669253"/>
            <a:ext cx="6871607" cy="3321819"/>
          </a:xfrm>
          <a:prstGeom prst="rect">
            <a:avLst/>
          </a:prstGeom>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pic>
        <p:nvPicPr>
          <p:cNvPr id="3" name="图片 2"/>
          <p:cNvPicPr>
            <a:picLocks noChangeAspect="1"/>
          </p:cNvPicPr>
          <p:nvPr/>
        </p:nvPicPr>
        <p:blipFill>
          <a:blip r:embed="rId3"/>
          <a:stretch>
            <a:fillRect/>
          </a:stretch>
        </p:blipFill>
        <p:spPr>
          <a:xfrm>
            <a:off x="604520" y="2465705"/>
            <a:ext cx="2832100" cy="4178300"/>
          </a:xfrm>
          <a:prstGeom prst="rect">
            <a:avLst/>
          </a:prstGeom>
        </p:spPr>
      </p:pic>
      <p:sp>
        <p:nvSpPr>
          <p:cNvPr id="5" name="文本框 4"/>
          <p:cNvSpPr txBox="1"/>
          <p:nvPr/>
        </p:nvSpPr>
        <p:spPr>
          <a:xfrm>
            <a:off x="5995967" y="5950525"/>
            <a:ext cx="2778125" cy="553085"/>
          </a:xfrm>
          <a:prstGeom prst="rect">
            <a:avLst/>
          </a:prstGeom>
          <a:noFill/>
        </p:spPr>
        <p:txBody>
          <a:bodyPr wrap="none" rtlCol="0">
            <a:spAutoFit/>
          </a:bodyPr>
          <a:p>
            <a:pPr>
              <a:lnSpc>
                <a:spcPct val="150000"/>
              </a:lnSpc>
            </a:pPr>
            <a:r>
              <a:rPr lang="en-US" altLang="zh-CN" sz="2000" dirty="0"/>
              <a:t>comment1</a:t>
            </a:r>
            <a:r>
              <a:rPr lang="zh-CN" altLang="en-US" sz="2000" dirty="0"/>
              <a:t>（评论表</a:t>
            </a:r>
            <a:r>
              <a:rPr lang="en-US" altLang="zh-CN" sz="2000" dirty="0"/>
              <a:t>1</a:t>
            </a:r>
            <a:r>
              <a:rPr lang="zh-CN" altLang="en-US" sz="2000" dirty="0"/>
              <a:t>）</a:t>
            </a:r>
            <a:endParaRPr lang="zh-CN" altLang="en-US" sz="2000" dirty="0"/>
          </a:p>
        </p:txBody>
      </p:sp>
      <p:sp>
        <p:nvSpPr>
          <p:cNvPr id="6" name="文本框 5"/>
          <p:cNvSpPr txBox="1"/>
          <p:nvPr/>
        </p:nvSpPr>
        <p:spPr>
          <a:xfrm>
            <a:off x="4569460" y="1407160"/>
            <a:ext cx="7576820" cy="368300"/>
          </a:xfrm>
          <a:prstGeom prst="rect">
            <a:avLst/>
          </a:prstGeom>
          <a:noFill/>
        </p:spPr>
        <p:txBody>
          <a:bodyPr wrap="none" rtlCol="0">
            <a:spAutoFit/>
          </a:bodyPr>
          <a:p>
            <a:r>
              <a:rPr lang="zh-CN" altLang="en-US" b="1"/>
              <a:t>演示场景</a:t>
            </a:r>
            <a:r>
              <a:rPr lang="zh-CN" altLang="en-US"/>
              <a:t>：商品按</a:t>
            </a:r>
            <a:r>
              <a:rPr lang="en-US" altLang="zh-CN"/>
              <a:t>id</a:t>
            </a:r>
            <a:r>
              <a:rPr lang="zh-CN" altLang="en-US"/>
              <a:t>奇偶分库；评论按商品</a:t>
            </a:r>
            <a:r>
              <a:rPr lang="en-US" altLang="zh-CN"/>
              <a:t>id</a:t>
            </a:r>
            <a:r>
              <a:rPr lang="zh-CN" altLang="en-US"/>
              <a:t>奇偶分库、按评论</a:t>
            </a:r>
            <a:r>
              <a:rPr lang="en-US" altLang="zh-CN"/>
              <a:t>id</a:t>
            </a:r>
            <a:r>
              <a:rPr lang="zh-CN" altLang="en-US"/>
              <a:t>奇偶分表</a:t>
            </a:r>
            <a:endParaRPr lang="zh-CN" altLang="en-US"/>
          </a:p>
        </p:txBody>
      </p:sp>
    </p:spTree>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8939" y="1257208"/>
            <a:ext cx="11255373"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sym typeface="+mn-ea"/>
              </a:rPr>
              <a:t>示例程序：</a:t>
            </a:r>
            <a:r>
              <a:rPr lang="zh-CN" altLang="en-US" sz="2000" b="0" dirty="0">
                <a:solidFill>
                  <a:schemeClr val="tx1"/>
                </a:solidFill>
                <a:latin typeface="微软雅黑" charset="0"/>
                <a:ea typeface="微软雅黑" charset="0"/>
                <a:sym typeface="+mn-ea"/>
                <a:hlinkClick r:id="rId1" action="ppaction://hlinkfile"/>
              </a:rPr>
              <a:t>spring-sharding-demo</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en-US" altLang="zh-CN" sz="2000" b="0" dirty="0">
                <a:solidFill>
                  <a:schemeClr val="tx1"/>
                </a:solidFill>
                <a:latin typeface="宋体" pitchFamily="2" charset="-122"/>
                <a:ea typeface="宋体" pitchFamily="2" charset="-122"/>
              </a:rPr>
              <a:t>Product</a:t>
            </a:r>
            <a:r>
              <a:rPr lang="zh-CN" altLang="en-US" sz="2000" b="0" dirty="0">
                <a:solidFill>
                  <a:schemeClr val="tx1"/>
                </a:solidFill>
                <a:latin typeface="宋体" pitchFamily="2" charset="-122"/>
                <a:ea typeface="宋体" pitchFamily="2" charset="-122"/>
              </a:rPr>
              <a:t>、</a:t>
            </a:r>
            <a:r>
              <a:rPr lang="en-US" altLang="zh-CN" sz="2000" b="0" dirty="0">
                <a:solidFill>
                  <a:schemeClr val="tx1"/>
                </a:solidFill>
                <a:latin typeface="宋体" pitchFamily="2" charset="-122"/>
                <a:ea typeface="宋体" pitchFamily="2" charset="-122"/>
              </a:rPr>
              <a:t>Comment</a:t>
            </a:r>
            <a:r>
              <a:rPr lang="zh-CN" altLang="en-US" sz="2000" b="0" dirty="0">
                <a:solidFill>
                  <a:schemeClr val="tx1"/>
                </a:solidFill>
                <a:latin typeface="宋体" pitchFamily="2" charset="-122"/>
                <a:ea typeface="宋体" pitchFamily="2" charset="-122"/>
              </a:rPr>
              <a:t>实体定义如下：</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sp>
        <p:nvSpPr>
          <p:cNvPr id="12" name="文本框 11"/>
          <p:cNvSpPr txBox="1"/>
          <p:nvPr/>
        </p:nvSpPr>
        <p:spPr>
          <a:xfrm>
            <a:off x="184731" y="5530519"/>
            <a:ext cx="11982768" cy="962315"/>
          </a:xfrm>
          <a:prstGeom prst="rect">
            <a:avLst/>
          </a:prstGeom>
          <a:noFill/>
        </p:spPr>
        <p:txBody>
          <a:bodyPr wrap="none" rtlCol="0">
            <a:spAutoFit/>
          </a:bodyPr>
          <a:lstStyle/>
          <a:p>
            <a:pPr>
              <a:lnSpc>
                <a:spcPct val="150000"/>
              </a:lnSpc>
            </a:pPr>
            <a:r>
              <a:rPr lang="zh-CN" altLang="en-US" sz="2000" dirty="0"/>
              <a:t>分库分表后要使用</a:t>
            </a:r>
            <a:r>
              <a:rPr lang="zh-CN" altLang="en-US" sz="2000" dirty="0">
                <a:solidFill>
                  <a:srgbClr val="FF0000"/>
                </a:solidFill>
              </a:rPr>
              <a:t>无中心分布式的主键</a:t>
            </a:r>
            <a:r>
              <a:rPr lang="en-US" altLang="zh-CN" sz="2000" dirty="0">
                <a:solidFill>
                  <a:srgbClr val="FF0000"/>
                </a:solidFill>
              </a:rPr>
              <a:t>ID</a:t>
            </a:r>
            <a:r>
              <a:rPr lang="zh-CN" altLang="en-US" sz="2000" dirty="0"/>
              <a:t>，而</a:t>
            </a:r>
            <a:r>
              <a:rPr lang="zh-CN" altLang="en-US" sz="2000" dirty="0">
                <a:solidFill>
                  <a:srgbClr val="FF0000"/>
                </a:solidFill>
              </a:rPr>
              <a:t>不能使用数据库表自己的自增</a:t>
            </a:r>
            <a:r>
              <a:rPr lang="en-US" altLang="zh-CN" sz="2000" dirty="0">
                <a:solidFill>
                  <a:srgbClr val="FF0000"/>
                </a:solidFill>
              </a:rPr>
              <a:t>ID</a:t>
            </a:r>
            <a:r>
              <a:rPr lang="zh-CN" altLang="en-US" sz="2000" dirty="0"/>
              <a:t>作为商品或评论的唯一标识</a:t>
            </a:r>
            <a:endParaRPr lang="en-US" altLang="zh-CN" sz="2000" dirty="0"/>
          </a:p>
          <a:p>
            <a:pPr>
              <a:lnSpc>
                <a:spcPct val="150000"/>
              </a:lnSpc>
            </a:pPr>
            <a:r>
              <a:rPr lang="zh-CN" altLang="en-US" sz="2000" dirty="0"/>
              <a:t>因为不同库表之间的自增</a:t>
            </a:r>
            <a:r>
              <a:rPr lang="en-US" altLang="zh-CN" sz="2000" dirty="0"/>
              <a:t>ID</a:t>
            </a:r>
            <a:r>
              <a:rPr lang="zh-CN" altLang="en-US" sz="2000" dirty="0"/>
              <a:t>是会重复的</a:t>
            </a:r>
            <a:endParaRPr lang="zh-CN" altLang="en-US" sz="2000" dirty="0"/>
          </a:p>
        </p:txBody>
      </p:sp>
      <p:pic>
        <p:nvPicPr>
          <p:cNvPr id="2" name="图片 1"/>
          <p:cNvPicPr>
            <a:picLocks noChangeAspect="1"/>
          </p:cNvPicPr>
          <p:nvPr/>
        </p:nvPicPr>
        <p:blipFill>
          <a:blip r:embed="rId2"/>
          <a:stretch>
            <a:fillRect/>
          </a:stretch>
        </p:blipFill>
        <p:spPr>
          <a:xfrm>
            <a:off x="388939" y="2591444"/>
            <a:ext cx="6338062" cy="2768576"/>
          </a:xfrm>
          <a:prstGeom prst="rect">
            <a:avLst/>
          </a:prstGeom>
        </p:spPr>
      </p:pic>
      <p:pic>
        <p:nvPicPr>
          <p:cNvPr id="8" name="图片 7"/>
          <p:cNvPicPr>
            <a:picLocks noChangeAspect="1"/>
          </p:cNvPicPr>
          <p:nvPr/>
        </p:nvPicPr>
        <p:blipFill>
          <a:blip r:embed="rId3"/>
          <a:stretch>
            <a:fillRect/>
          </a:stretch>
        </p:blipFill>
        <p:spPr>
          <a:xfrm>
            <a:off x="6146937" y="2670806"/>
            <a:ext cx="6020562" cy="2609852"/>
          </a:xfrm>
          <a:prstGeom prst="rect">
            <a:avLst/>
          </a:prstGeom>
        </p:spPr>
      </p:pic>
      <p:cxnSp>
        <p:nvCxnSpPr>
          <p:cNvPr id="14" name="直线箭头连接符 13"/>
          <p:cNvCxnSpPr/>
          <p:nvPr/>
        </p:nvCxnSpPr>
        <p:spPr>
          <a:xfrm flipH="1">
            <a:off x="3852672" y="2170176"/>
            <a:ext cx="1609344" cy="125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a:off x="6998208" y="2170176"/>
            <a:ext cx="1987296" cy="125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
        <p:nvSpPr>
          <p:cNvPr id="3" name="文本框 2"/>
          <p:cNvSpPr txBox="1"/>
          <p:nvPr/>
        </p:nvSpPr>
        <p:spPr>
          <a:xfrm>
            <a:off x="4569460" y="1407160"/>
            <a:ext cx="7576820" cy="368300"/>
          </a:xfrm>
          <a:prstGeom prst="rect">
            <a:avLst/>
          </a:prstGeom>
          <a:noFill/>
        </p:spPr>
        <p:txBody>
          <a:bodyPr wrap="none" rtlCol="0">
            <a:spAutoFit/>
          </a:bodyPr>
          <a:p>
            <a:r>
              <a:rPr lang="zh-CN" altLang="en-US" b="1"/>
              <a:t>演示场景</a:t>
            </a:r>
            <a:r>
              <a:rPr lang="zh-CN" altLang="en-US"/>
              <a:t>：商品按</a:t>
            </a:r>
            <a:r>
              <a:rPr lang="en-US" altLang="zh-CN"/>
              <a:t>id</a:t>
            </a:r>
            <a:r>
              <a:rPr lang="zh-CN" altLang="en-US"/>
              <a:t>奇偶分库；评论按商品</a:t>
            </a:r>
            <a:r>
              <a:rPr lang="en-US" altLang="zh-CN"/>
              <a:t>id</a:t>
            </a:r>
            <a:r>
              <a:rPr lang="zh-CN" altLang="en-US"/>
              <a:t>奇偶分库、按评论</a:t>
            </a:r>
            <a:r>
              <a:rPr lang="en-US" altLang="zh-CN"/>
              <a:t>id</a:t>
            </a:r>
            <a:r>
              <a:rPr lang="zh-CN" altLang="en-US"/>
              <a:t>奇偶分表</a:t>
            </a:r>
            <a:endParaRPr lang="zh-CN" altLang="en-US"/>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28626" y="1232685"/>
            <a:ext cx="11444287" cy="677108"/>
          </a:xfrm>
          <a:prstGeom prst="rect">
            <a:avLst/>
          </a:prstGeom>
          <a:noFill/>
        </p:spPr>
        <p:txBody>
          <a:bodyPr wrap="square" rtlCol="0">
            <a:spAutoFit/>
          </a:bodyPr>
          <a:lstStyle/>
          <a:p>
            <a:r>
              <a:rPr lang="en-US" altLang="zh-CN" sz="2000" dirty="0"/>
              <a:t>MyBatis</a:t>
            </a:r>
            <a:endParaRPr lang="en-US" altLang="zh-CN" sz="2000" dirty="0"/>
          </a:p>
          <a:p>
            <a:endParaRPr lang="zh-CN" altLang="en-US" dirty="0"/>
          </a:p>
        </p:txBody>
      </p:sp>
      <p:pic>
        <p:nvPicPr>
          <p:cNvPr id="5122" name="Picture 2" descr="http://terasolunaorg.github.io/guideline/5.0.0.RELEASE/en/_images/DataAccessMyBatis3RelationshipOfComponent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626" y="1709739"/>
            <a:ext cx="8141706" cy="500812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85750" y="2071688"/>
            <a:ext cx="184731" cy="369332"/>
          </a:xfrm>
          <a:prstGeom prst="rect">
            <a:avLst/>
          </a:prstGeom>
          <a:noFill/>
        </p:spPr>
        <p:txBody>
          <a:bodyPr wrap="none" rtlCol="0">
            <a:spAutoFit/>
          </a:bodyPr>
          <a:lstStyle/>
          <a:p>
            <a:endParaRPr lang="zh-CN" altLang="en-US" dirty="0"/>
          </a:p>
        </p:txBody>
      </p:sp>
      <p:cxnSp>
        <p:nvCxnSpPr>
          <p:cNvPr id="5" name="直接箭头连接符 4"/>
          <p:cNvCxnSpPr/>
          <p:nvPr/>
        </p:nvCxnSpPr>
        <p:spPr>
          <a:xfrm flipH="1">
            <a:off x="7758112" y="1872874"/>
            <a:ext cx="1328738" cy="9144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6" name="文本框 5"/>
          <p:cNvSpPr txBox="1"/>
          <p:nvPr/>
        </p:nvSpPr>
        <p:spPr>
          <a:xfrm>
            <a:off x="9086850" y="1709739"/>
            <a:ext cx="2786063" cy="1338828"/>
          </a:xfrm>
          <a:prstGeom prst="rect">
            <a:avLst/>
          </a:prstGeom>
          <a:noFill/>
        </p:spPr>
        <p:txBody>
          <a:bodyPr wrap="square" rtlCol="0">
            <a:spAutoFit/>
          </a:bodyPr>
          <a:lstStyle/>
          <a:p>
            <a:pPr>
              <a:lnSpc>
                <a:spcPct val="150000"/>
              </a:lnSpc>
            </a:pPr>
            <a:r>
              <a:rPr lang="en-US" altLang="zh-CN" dirty="0"/>
              <a:t>Mapper Interface</a:t>
            </a:r>
            <a:r>
              <a:rPr lang="zh-CN" altLang="en-US" dirty="0"/>
              <a:t>：提供定义在</a:t>
            </a:r>
            <a:r>
              <a:rPr lang="en-US" altLang="zh-CN" dirty="0"/>
              <a:t>Mapper</a:t>
            </a:r>
            <a:r>
              <a:rPr lang="zh-CN" altLang="en-US" dirty="0"/>
              <a:t>文件中的</a:t>
            </a:r>
            <a:r>
              <a:rPr lang="en-US" altLang="zh-CN" dirty="0"/>
              <a:t>SQL</a:t>
            </a:r>
            <a:r>
              <a:rPr lang="zh-CN" altLang="en-US" dirty="0"/>
              <a:t>操作的调用接口</a:t>
            </a:r>
            <a:endParaRPr lang="zh-CN" altLang="en-US" dirty="0"/>
          </a:p>
        </p:txBody>
      </p:sp>
      <p:sp>
        <p:nvSpPr>
          <p:cNvPr id="11" name="文本框 10"/>
          <p:cNvSpPr txBox="1"/>
          <p:nvPr/>
        </p:nvSpPr>
        <p:spPr>
          <a:xfrm>
            <a:off x="9237663" y="5193506"/>
            <a:ext cx="2786063" cy="923330"/>
          </a:xfrm>
          <a:prstGeom prst="rect">
            <a:avLst/>
          </a:prstGeom>
          <a:noFill/>
        </p:spPr>
        <p:txBody>
          <a:bodyPr wrap="square" rtlCol="0">
            <a:spAutoFit/>
          </a:bodyPr>
          <a:lstStyle/>
          <a:p>
            <a:pPr>
              <a:lnSpc>
                <a:spcPct val="150000"/>
              </a:lnSpc>
            </a:pPr>
            <a:r>
              <a:rPr lang="en-US" altLang="zh-CN" dirty="0"/>
              <a:t>Mapping File</a:t>
            </a:r>
            <a:r>
              <a:rPr lang="zh-CN" altLang="en-US" dirty="0"/>
              <a:t>：</a:t>
            </a:r>
            <a:r>
              <a:rPr lang="en-US" altLang="zh-CN" dirty="0"/>
              <a:t>SQL</a:t>
            </a:r>
            <a:r>
              <a:rPr lang="zh-CN" altLang="en-US" dirty="0"/>
              <a:t>语句及映射规则</a:t>
            </a:r>
            <a:endParaRPr lang="zh-CN" altLang="en-US" dirty="0"/>
          </a:p>
        </p:txBody>
      </p:sp>
      <p:cxnSp>
        <p:nvCxnSpPr>
          <p:cNvPr id="8" name="直接箭头连接符 7"/>
          <p:cNvCxnSpPr/>
          <p:nvPr/>
        </p:nvCxnSpPr>
        <p:spPr>
          <a:xfrm flipH="1" flipV="1">
            <a:off x="8570332" y="5086350"/>
            <a:ext cx="285751" cy="214313"/>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9255" y="1257300"/>
            <a:ext cx="425767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sym typeface="+mn-ea"/>
              </a:rPr>
              <a:t>示例程序：</a:t>
            </a:r>
            <a:r>
              <a:rPr lang="zh-CN" altLang="en-US" sz="2000" b="0" dirty="0">
                <a:solidFill>
                  <a:schemeClr val="tx1"/>
                </a:solidFill>
                <a:latin typeface="微软雅黑" charset="0"/>
                <a:ea typeface="微软雅黑" charset="0"/>
                <a:sym typeface="+mn-ea"/>
                <a:hlinkClick r:id="rId1" action="ppaction://hlinkfile"/>
              </a:rPr>
              <a:t>spring-sharding-demo</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r>
              <a:rPr lang="zh-CN" altLang="en-US" sz="2000" b="0" dirty="0">
                <a:solidFill>
                  <a:schemeClr val="tx1"/>
                </a:solidFill>
                <a:latin typeface="+mn-ea"/>
                <a:ea typeface="宋体" pitchFamily="2" charset="-122"/>
                <a:cs typeface="+mn-ea"/>
              </a:rPr>
              <a:t>可以在</a:t>
            </a:r>
            <a:r>
              <a:rPr lang="en-US" altLang="zh-CN" sz="2000" b="0" dirty="0">
                <a:solidFill>
                  <a:schemeClr val="tx1"/>
                </a:solidFill>
                <a:latin typeface="+mn-ea"/>
                <a:ea typeface="宋体" pitchFamily="2" charset="-122"/>
                <a:cs typeface="+mn-ea"/>
              </a:rPr>
              <a:t>spring boot</a:t>
            </a:r>
            <a:r>
              <a:rPr lang="zh-CN" altLang="en-US" sz="2000" b="0" dirty="0">
                <a:solidFill>
                  <a:schemeClr val="tx1"/>
                </a:solidFill>
                <a:latin typeface="+mn-ea"/>
                <a:ea typeface="宋体" pitchFamily="2" charset="-122"/>
                <a:cs typeface="+mn-ea"/>
              </a:rPr>
              <a:t>的项目配置文件中进行对</a:t>
            </a:r>
            <a:r>
              <a:rPr lang="en-US" altLang="zh-CN" sz="2000" b="0" dirty="0">
                <a:solidFill>
                  <a:schemeClr val="tx1"/>
                </a:solidFill>
                <a:latin typeface="+mn-ea"/>
                <a:ea typeface="宋体" pitchFamily="2" charset="-122"/>
                <a:cs typeface="+mn-ea"/>
              </a:rPr>
              <a:t>sharding-jdbc</a:t>
            </a:r>
            <a:r>
              <a:rPr lang="zh-CN" altLang="en-US" sz="2000" b="0" dirty="0">
                <a:solidFill>
                  <a:schemeClr val="tx1"/>
                </a:solidFill>
                <a:latin typeface="+mn-ea"/>
                <a:ea typeface="宋体" pitchFamily="2" charset="-122"/>
                <a:cs typeface="+mn-ea"/>
              </a:rPr>
              <a:t>进行配置。</a:t>
            </a:r>
            <a:endParaRPr lang="zh-CN" altLang="en-US" sz="2000" b="0" dirty="0">
              <a:solidFill>
                <a:schemeClr val="tx1"/>
              </a:solidFill>
              <a:latin typeface="+mn-ea"/>
              <a:ea typeface="宋体" pitchFamily="2" charset="-122"/>
              <a:cs typeface="+mn-ea"/>
            </a:endParaRPr>
          </a:p>
          <a:p>
            <a:pPr>
              <a:lnSpc>
                <a:spcPct val="150000"/>
              </a:lnSpc>
              <a:spcBef>
                <a:spcPct val="30000"/>
              </a:spcBef>
              <a:buClr>
                <a:schemeClr val="tx1"/>
              </a:buClr>
              <a:buSzPct val="75000"/>
              <a:buNone/>
            </a:pPr>
            <a:r>
              <a:rPr lang="zh-CN" altLang="en-US" sz="2000" b="0" dirty="0">
                <a:solidFill>
                  <a:schemeClr val="tx1"/>
                </a:solidFill>
                <a:latin typeface="+mn-ea"/>
                <a:ea typeface="宋体" pitchFamily="2" charset="-122"/>
                <a:cs typeface="+mn-ea"/>
              </a:rPr>
              <a:t>引入配置项名称很长，所以使用</a:t>
            </a:r>
            <a:r>
              <a:rPr lang="en-US" altLang="zh-CN" sz="2000" b="0" dirty="0">
                <a:solidFill>
                  <a:schemeClr val="tx1"/>
                </a:solidFill>
                <a:latin typeface="+mn-ea"/>
                <a:ea typeface="宋体" pitchFamily="2" charset="-122"/>
                <a:cs typeface="+mn-ea"/>
              </a:rPr>
              <a:t>yml</a:t>
            </a:r>
            <a:r>
              <a:rPr lang="zh-CN" altLang="en-US" sz="2000" b="0" dirty="0">
                <a:solidFill>
                  <a:schemeClr val="tx1"/>
                </a:solidFill>
                <a:latin typeface="+mn-ea"/>
                <a:ea typeface="宋体" pitchFamily="2" charset="-122"/>
                <a:cs typeface="+mn-ea"/>
              </a:rPr>
              <a:t>格式的配置文件。</a:t>
            </a:r>
            <a:endParaRPr lang="zh-CN" altLang="en-US" sz="2000" b="0" dirty="0">
              <a:solidFill>
                <a:schemeClr val="tx1"/>
              </a:solidFill>
              <a:latin typeface="+mn-ea"/>
              <a:ea typeface="宋体" pitchFamily="2" charset="-122"/>
              <a:cs typeface="+mn-ea"/>
            </a:endParaRPr>
          </a:p>
          <a:p>
            <a:pPr>
              <a:lnSpc>
                <a:spcPct val="150000"/>
              </a:lnSpc>
              <a:spcBef>
                <a:spcPct val="30000"/>
              </a:spcBef>
              <a:buClr>
                <a:schemeClr val="tx1"/>
              </a:buClr>
              <a:buSzPct val="75000"/>
              <a:buNone/>
            </a:pPr>
            <a:endParaRPr lang="zh-CN" altLang="en-US" sz="2000" b="0" dirty="0">
              <a:solidFill>
                <a:schemeClr val="tx1"/>
              </a:solidFill>
              <a:latin typeface="+mn-ea"/>
              <a:ea typeface="宋体" pitchFamily="2" charset="-122"/>
              <a:cs typeface="+mn-ea"/>
            </a:endParaRPr>
          </a:p>
          <a:p>
            <a:pPr>
              <a:lnSpc>
                <a:spcPct val="150000"/>
              </a:lnSpc>
              <a:spcBef>
                <a:spcPct val="30000"/>
              </a:spcBef>
              <a:buClr>
                <a:schemeClr val="tx1"/>
              </a:buClr>
              <a:buSzPct val="75000"/>
              <a:buNone/>
            </a:pPr>
            <a:r>
              <a:rPr lang="zh-CN" altLang="en-US" sz="2000" b="0" dirty="0">
                <a:solidFill>
                  <a:schemeClr val="tx1"/>
                </a:solidFill>
                <a:latin typeface="+mn-ea"/>
                <a:ea typeface="宋体" pitchFamily="2" charset="-122"/>
                <a:cs typeface="+mn-ea"/>
              </a:rPr>
              <a:t>配置运行模式：</a:t>
            </a:r>
            <a:r>
              <a:rPr lang="en-US" altLang="zh-CN" sz="2000" b="0" dirty="0">
                <a:solidFill>
                  <a:schemeClr val="tx1"/>
                </a:solidFill>
                <a:latin typeface="+mn-ea"/>
                <a:ea typeface="宋体" pitchFamily="2" charset="-122"/>
                <a:cs typeface="+mn-ea"/>
              </a:rPr>
              <a:t>Memory</a:t>
            </a:r>
            <a:endParaRPr lang="zh-CN" altLang="en-US" sz="2000" b="0" dirty="0">
              <a:solidFill>
                <a:schemeClr val="tx1"/>
              </a:solidFill>
              <a:latin typeface="+mn-ea"/>
              <a:ea typeface="宋体" pitchFamily="2" charset="-122"/>
              <a:cs typeface="+mn-ea"/>
            </a:endParaRPr>
          </a:p>
          <a:p>
            <a:pPr>
              <a:lnSpc>
                <a:spcPct val="150000"/>
              </a:lnSpc>
              <a:spcBef>
                <a:spcPct val="30000"/>
              </a:spcBef>
              <a:buClr>
                <a:schemeClr val="tx1"/>
              </a:buClr>
              <a:buSzPct val="75000"/>
              <a:buNone/>
            </a:pPr>
            <a:r>
              <a:rPr lang="zh-CN" altLang="en-US" sz="2000" b="0" dirty="0">
                <a:solidFill>
                  <a:schemeClr val="tx1"/>
                </a:solidFill>
                <a:latin typeface="+mn-ea"/>
                <a:ea typeface="宋体" pitchFamily="2" charset="-122"/>
                <a:cs typeface="+mn-ea"/>
              </a:rPr>
              <a:t>配置两个数据源：</a:t>
            </a:r>
            <a:r>
              <a:rPr lang="en-US" altLang="zh-CN" sz="2000" b="0" dirty="0">
                <a:solidFill>
                  <a:schemeClr val="tx1"/>
                </a:solidFill>
                <a:latin typeface="+mn-ea"/>
                <a:ea typeface="宋体" pitchFamily="2" charset="-122"/>
                <a:cs typeface="+mn-ea"/>
              </a:rPr>
              <a:t>ds0</a:t>
            </a:r>
            <a:r>
              <a:rPr lang="zh-CN" altLang="en-US" sz="2000" b="0" dirty="0">
                <a:solidFill>
                  <a:schemeClr val="tx1"/>
                </a:solidFill>
                <a:latin typeface="+mn-ea"/>
                <a:ea typeface="宋体" pitchFamily="2" charset="-122"/>
                <a:cs typeface="+mn-ea"/>
              </a:rPr>
              <a:t>、</a:t>
            </a:r>
            <a:r>
              <a:rPr lang="en-US" altLang="zh-CN" sz="2000" b="0" dirty="0">
                <a:solidFill>
                  <a:schemeClr val="tx1"/>
                </a:solidFill>
                <a:latin typeface="+mn-ea"/>
                <a:ea typeface="宋体" pitchFamily="2" charset="-122"/>
                <a:cs typeface="+mn-ea"/>
              </a:rPr>
              <a:t>ds1</a:t>
            </a:r>
            <a:endParaRPr lang="zh-CN" altLang="en-US" sz="2000" b="0" dirty="0">
              <a:solidFill>
                <a:schemeClr val="tx1"/>
              </a:solidFill>
              <a:latin typeface="宋体" pitchFamily="2" charset="-122"/>
              <a:ea typeface="宋体" pitchFamily="2" charset="-122"/>
            </a:endParaRPr>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pic>
        <p:nvPicPr>
          <p:cNvPr id="3" name="图片 2"/>
          <p:cNvPicPr>
            <a:picLocks noChangeAspect="1"/>
          </p:cNvPicPr>
          <p:nvPr/>
        </p:nvPicPr>
        <p:blipFill>
          <a:blip r:embed="rId2"/>
          <a:stretch>
            <a:fillRect/>
          </a:stretch>
        </p:blipFill>
        <p:spPr>
          <a:xfrm>
            <a:off x="4766310" y="1187450"/>
            <a:ext cx="7052310" cy="5362575"/>
          </a:xfrm>
          <a:prstGeom prst="rect">
            <a:avLst/>
          </a:prstGeom>
        </p:spPr>
      </p:pic>
    </p:spTree>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55905" y="1638300"/>
            <a:ext cx="9881235" cy="511810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9255" y="1156970"/>
            <a:ext cx="425767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sym typeface="+mn-ea"/>
              </a:rPr>
              <a:t>示例程序：</a:t>
            </a:r>
            <a:r>
              <a:rPr lang="zh-CN" altLang="en-US" sz="2000" b="0" dirty="0">
                <a:solidFill>
                  <a:schemeClr val="tx1"/>
                </a:solidFill>
                <a:latin typeface="微软雅黑" charset="0"/>
                <a:ea typeface="微软雅黑" charset="0"/>
                <a:sym typeface="+mn-ea"/>
                <a:hlinkClick r:id="rId2" action="ppaction://hlinkfile"/>
              </a:rPr>
              <a:t>spring-sharding-demo</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
        <p:nvSpPr>
          <p:cNvPr id="5" name="文本框 4"/>
          <p:cNvSpPr txBox="1"/>
          <p:nvPr/>
        </p:nvSpPr>
        <p:spPr>
          <a:xfrm>
            <a:off x="4813300" y="1187450"/>
            <a:ext cx="7355840" cy="1614805"/>
          </a:xfrm>
          <a:prstGeom prst="rect">
            <a:avLst/>
          </a:prstGeom>
          <a:noFill/>
        </p:spPr>
        <p:txBody>
          <a:bodyPr wrap="square" rtlCol="0">
            <a:spAutoFit/>
          </a:bodyPr>
          <a:p>
            <a:r>
              <a:rPr lang="zh-CN" altLang="en-US"/>
              <a:t>配置商品表的分片规则：</a:t>
            </a:r>
            <a:endParaRPr lang="zh-CN" altLang="en-US"/>
          </a:p>
          <a:p>
            <a:pPr marL="285750" indent="-285750">
              <a:lnSpc>
                <a:spcPct val="150000"/>
              </a:lnSpc>
              <a:buFont typeface="Arial" panose="020B0604020202020204" pitchFamily="34" charset="0"/>
              <a:buChar char="•"/>
            </a:pPr>
            <a:r>
              <a:rPr lang="zh-CN" altLang="en-US"/>
              <a:t>配置商品表可用的两个数据结点</a:t>
            </a:r>
            <a:endParaRPr lang="zh-CN" altLang="en-US"/>
          </a:p>
          <a:p>
            <a:pPr marL="285750" indent="-285750">
              <a:lnSpc>
                <a:spcPct val="150000"/>
              </a:lnSpc>
              <a:buFont typeface="Arial" panose="020B0604020202020204" pitchFamily="34" charset="0"/>
              <a:buChar char="•"/>
            </a:pPr>
            <a:r>
              <a:rPr lang="zh-CN" altLang="en-US"/>
              <a:t>配置分库策略：按</a:t>
            </a:r>
            <a:r>
              <a:rPr lang="en-US" altLang="zh-CN"/>
              <a:t>id</a:t>
            </a:r>
            <a:r>
              <a:rPr lang="zh-CN" altLang="en-US"/>
              <a:t>列分片，分片算法取名为 </a:t>
            </a:r>
            <a:r>
              <a:rPr lang="en-US" altLang="zh-CN"/>
              <a:t>id-mod-2</a:t>
            </a:r>
            <a:r>
              <a:rPr lang="zh-CN" altLang="en-US"/>
              <a:t>，详见下文。</a:t>
            </a:r>
            <a:endParaRPr lang="zh-CN" altLang="en-US"/>
          </a:p>
          <a:p>
            <a:pPr marL="285750" indent="-285750">
              <a:lnSpc>
                <a:spcPct val="150000"/>
              </a:lnSpc>
              <a:buFont typeface="Arial" panose="020B0604020202020204" pitchFamily="34" charset="0"/>
              <a:buChar char="•"/>
            </a:pPr>
            <a:r>
              <a:rPr lang="zh-CN" altLang="en-US"/>
              <a:t>配置分布式主键</a:t>
            </a:r>
            <a:r>
              <a:rPr lang="en-US" altLang="zh-CN"/>
              <a:t>id</a:t>
            </a:r>
            <a:r>
              <a:rPr lang="zh-CN" altLang="en-US"/>
              <a:t>的生成策略：</a:t>
            </a:r>
            <a:r>
              <a:rPr lang="zh-CN" altLang="en-US">
                <a:hlinkClick r:id="rId3" action="ppaction://hlinkfile"/>
              </a:rPr>
              <a:t>采用</a:t>
            </a:r>
            <a:r>
              <a:rPr lang="en-US" altLang="zh-CN">
                <a:hlinkClick r:id="rId3" action="ppaction://hlinkfile"/>
              </a:rPr>
              <a:t>SNOWFLAKE</a:t>
            </a:r>
            <a:r>
              <a:rPr lang="zh-CN" altLang="en-US">
                <a:hlinkClick r:id="rId3" action="ppaction://hlinkfile"/>
              </a:rPr>
              <a:t>雪花算法</a:t>
            </a:r>
            <a:endParaRPr lang="zh-CN" altLang="en-US"/>
          </a:p>
        </p:txBody>
      </p:sp>
    </p:spTree>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68275" y="1758315"/>
            <a:ext cx="8700770" cy="4857115"/>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9255" y="1156970"/>
            <a:ext cx="425767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sym typeface="+mn-ea"/>
              </a:rPr>
              <a:t>示例程序：</a:t>
            </a:r>
            <a:r>
              <a:rPr lang="zh-CN" altLang="en-US" sz="2000" b="0" dirty="0">
                <a:solidFill>
                  <a:schemeClr val="tx1"/>
                </a:solidFill>
                <a:latin typeface="微软雅黑" charset="0"/>
                <a:ea typeface="微软雅黑" charset="0"/>
                <a:sym typeface="+mn-ea"/>
                <a:hlinkClick r:id="rId2" action="ppaction://hlinkfile"/>
              </a:rPr>
              <a:t>spring-sharding-demo</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
        <p:nvSpPr>
          <p:cNvPr id="5" name="文本框 4"/>
          <p:cNvSpPr txBox="1"/>
          <p:nvPr/>
        </p:nvSpPr>
        <p:spPr>
          <a:xfrm>
            <a:off x="7607300" y="2584450"/>
            <a:ext cx="4718050" cy="3276600"/>
          </a:xfrm>
          <a:prstGeom prst="rect">
            <a:avLst/>
          </a:prstGeom>
          <a:noFill/>
        </p:spPr>
        <p:txBody>
          <a:bodyPr wrap="square" rtlCol="0">
            <a:spAutoFit/>
          </a:bodyPr>
          <a:p>
            <a:r>
              <a:rPr lang="zh-CN" altLang="en-US"/>
              <a:t>配置评论表的分片规则：</a:t>
            </a:r>
            <a:endParaRPr lang="zh-CN" altLang="en-US"/>
          </a:p>
          <a:p>
            <a:pPr marL="285750" indent="-285750">
              <a:lnSpc>
                <a:spcPct val="150000"/>
              </a:lnSpc>
              <a:buFont typeface="Arial" panose="020B0604020202020204" pitchFamily="34" charset="0"/>
              <a:buChar char="•"/>
            </a:pPr>
            <a:r>
              <a:rPr lang="zh-CN" altLang="en-US"/>
              <a:t>配置评论表可用的</a:t>
            </a:r>
            <a:r>
              <a:rPr lang="zh-CN" altLang="en-US">
                <a:solidFill>
                  <a:srgbClr val="FF0000"/>
                </a:solidFill>
              </a:rPr>
              <a:t>四个</a:t>
            </a:r>
            <a:r>
              <a:rPr lang="zh-CN" altLang="en-US"/>
              <a:t>数据结点</a:t>
            </a:r>
            <a:endParaRPr lang="zh-CN" altLang="en-US"/>
          </a:p>
          <a:p>
            <a:pPr marL="285750" indent="-285750">
              <a:lnSpc>
                <a:spcPct val="150000"/>
              </a:lnSpc>
              <a:buFont typeface="Arial" panose="020B0604020202020204" pitchFamily="34" charset="0"/>
              <a:buChar char="•"/>
            </a:pPr>
            <a:r>
              <a:rPr lang="zh-CN" altLang="en-US"/>
              <a:t>配置</a:t>
            </a:r>
            <a:r>
              <a:rPr lang="zh-CN" altLang="en-US">
                <a:solidFill>
                  <a:srgbClr val="FF0000"/>
                </a:solidFill>
              </a:rPr>
              <a:t>分库策略</a:t>
            </a:r>
            <a:r>
              <a:rPr lang="zh-CN" altLang="en-US"/>
              <a:t>：按</a:t>
            </a:r>
            <a:r>
              <a:rPr lang="en-US" altLang="zh-CN"/>
              <a:t>product_id</a:t>
            </a:r>
            <a:r>
              <a:rPr lang="zh-CN" altLang="en-US"/>
              <a:t>列分片，分片算法取名为 </a:t>
            </a:r>
            <a:r>
              <a:rPr lang="en-US" altLang="zh-CN"/>
              <a:t>id-mod-2</a:t>
            </a:r>
            <a:r>
              <a:rPr lang="zh-CN" altLang="en-US"/>
              <a:t>，详见下文。</a:t>
            </a:r>
            <a:endParaRPr lang="zh-CN" altLang="en-US"/>
          </a:p>
          <a:p>
            <a:pPr marL="285750" indent="-285750">
              <a:lnSpc>
                <a:spcPct val="150000"/>
              </a:lnSpc>
              <a:buFont typeface="Arial" panose="020B0604020202020204" pitchFamily="34" charset="0"/>
              <a:buChar char="•"/>
            </a:pPr>
            <a:r>
              <a:rPr lang="zh-CN" altLang="en-US"/>
              <a:t>配置</a:t>
            </a:r>
            <a:r>
              <a:rPr lang="zh-CN" altLang="en-US">
                <a:solidFill>
                  <a:srgbClr val="FF0000"/>
                </a:solidFill>
              </a:rPr>
              <a:t>分表策略</a:t>
            </a:r>
            <a:r>
              <a:rPr lang="zh-CN" altLang="en-US"/>
              <a:t>：按商品的</a:t>
            </a:r>
            <a:r>
              <a:rPr lang="en-US" altLang="zh-CN"/>
              <a:t>id</a:t>
            </a:r>
            <a:r>
              <a:rPr lang="zh-CN" altLang="en-US"/>
              <a:t>列进行分片，分片算法取名为</a:t>
            </a:r>
            <a:r>
              <a:rPr lang="en-US" altLang="zh-CN"/>
              <a:t>id-mod-2</a:t>
            </a:r>
            <a:r>
              <a:rPr lang="zh-CN" altLang="en-US"/>
              <a:t>，详见下午。</a:t>
            </a:r>
            <a:endParaRPr lang="zh-CN" altLang="en-US"/>
          </a:p>
          <a:p>
            <a:pPr marL="285750" indent="-285750">
              <a:lnSpc>
                <a:spcPct val="150000"/>
              </a:lnSpc>
              <a:buFont typeface="Arial" panose="020B0604020202020204" pitchFamily="34" charset="0"/>
              <a:buChar char="•"/>
            </a:pPr>
            <a:r>
              <a:rPr lang="zh-CN" altLang="en-US"/>
              <a:t>配置分布式主键</a:t>
            </a:r>
            <a:r>
              <a:rPr lang="en-US" altLang="zh-CN">
                <a:solidFill>
                  <a:srgbClr val="FF0000"/>
                </a:solidFill>
              </a:rPr>
              <a:t>id</a:t>
            </a:r>
            <a:r>
              <a:rPr lang="zh-CN" altLang="en-US">
                <a:solidFill>
                  <a:srgbClr val="FF0000"/>
                </a:solidFill>
              </a:rPr>
              <a:t>的生成策略</a:t>
            </a:r>
            <a:r>
              <a:rPr lang="zh-CN" altLang="en-US"/>
              <a:t>：</a:t>
            </a:r>
            <a:r>
              <a:rPr lang="zh-CN" altLang="en-US">
                <a:hlinkClick r:id="rId3" action="ppaction://hlinkfile"/>
              </a:rPr>
              <a:t>采用</a:t>
            </a:r>
            <a:r>
              <a:rPr lang="en-US" altLang="zh-CN">
                <a:hlinkClick r:id="rId3" action="ppaction://hlinkfile"/>
              </a:rPr>
              <a:t>SNOWFLAKE</a:t>
            </a:r>
            <a:r>
              <a:rPr lang="zh-CN" altLang="en-US">
                <a:hlinkClick r:id="rId3" action="ppaction://hlinkfile"/>
              </a:rPr>
              <a:t>雪花算法</a:t>
            </a:r>
            <a:endParaRPr lang="zh-CN" altLang="en-US"/>
          </a:p>
        </p:txBody>
      </p:sp>
    </p:spTree>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8939" y="1257208"/>
            <a:ext cx="1125537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sym typeface="+mn-ea"/>
              </a:rPr>
              <a:t>示例程序：</a:t>
            </a:r>
            <a:r>
              <a:rPr lang="zh-CN" altLang="en-US" sz="2000" b="0" dirty="0">
                <a:solidFill>
                  <a:schemeClr val="tx1"/>
                </a:solidFill>
                <a:latin typeface="微软雅黑" charset="0"/>
                <a:ea typeface="微软雅黑" charset="0"/>
                <a:sym typeface="+mn-ea"/>
                <a:hlinkClick r:id="rId1" action="ppaction://hlinkfile"/>
              </a:rPr>
              <a:t>spring-sharding-demo</a:t>
            </a:r>
            <a:endParaRPr lang="zh-CN" altLang="en-US" sz="2000" b="0" dirty="0">
              <a:solidFill>
                <a:schemeClr val="tx1"/>
              </a:solidFill>
              <a:latin typeface="宋体" pitchFamily="2" charset="-122"/>
              <a:ea typeface="宋体" pitchFamily="2" charset="-122"/>
            </a:endParaRPr>
          </a:p>
        </p:txBody>
      </p:sp>
      <p:sp>
        <p:nvSpPr>
          <p:cNvPr id="2" name="文本框 1"/>
          <p:cNvSpPr txBox="1"/>
          <p:nvPr/>
        </p:nvSpPr>
        <p:spPr>
          <a:xfrm>
            <a:off x="239395" y="2159000"/>
            <a:ext cx="5834380" cy="3646170"/>
          </a:xfrm>
          <a:prstGeom prst="rect">
            <a:avLst/>
          </a:prstGeom>
          <a:noFill/>
        </p:spPr>
        <p:txBody>
          <a:bodyPr wrap="square" rtlCol="0">
            <a:spAutoFit/>
          </a:bodyPr>
          <a:lstStyle/>
          <a:p>
            <a:pPr>
              <a:lnSpc>
                <a:spcPct val="150000"/>
              </a:lnSpc>
            </a:pPr>
            <a:r>
              <a:rPr lang="zh-CN" altLang="en-US" sz="2000" dirty="0"/>
              <a:t>将</a:t>
            </a:r>
            <a:r>
              <a:rPr lang="en-US" altLang="zh-CN" sz="2000" dirty="0"/>
              <a:t>product</a:t>
            </a:r>
            <a:r>
              <a:rPr lang="zh-CN" altLang="en-US" sz="2000" dirty="0"/>
              <a:t>、</a:t>
            </a:r>
            <a:r>
              <a:rPr lang="en-US" altLang="zh-CN" sz="2000" dirty="0"/>
              <a:t>comment</a:t>
            </a:r>
            <a:r>
              <a:rPr lang="zh-CN" altLang="en-US" sz="2000" dirty="0"/>
              <a:t>配置为</a:t>
            </a:r>
            <a:r>
              <a:rPr lang="zh-CN" altLang="en-US" sz="2000" dirty="0">
                <a:hlinkClick r:id="rId2" action="ppaction://hlinkfile"/>
              </a:rPr>
              <a:t>绑定表（</a:t>
            </a:r>
            <a:r>
              <a:rPr lang="en-US" altLang="zh-CN" sz="2000" dirty="0">
                <a:hlinkClick r:id="rId2" action="ppaction://hlinkfile"/>
              </a:rPr>
              <a:t>binding-tables</a:t>
            </a:r>
            <a:r>
              <a:rPr lang="zh-CN" altLang="en-US" sz="2000" dirty="0">
                <a:hlinkClick r:id="rId2" action="ppaction://hlinkfile"/>
              </a:rPr>
              <a:t>）</a:t>
            </a:r>
            <a:r>
              <a:rPr lang="en-US" altLang="zh-CN" sz="2000" dirty="0">
                <a:sym typeface="+mn-ea"/>
              </a:rPr>
              <a:t>绑定表之间的多表关联查询不会出现笛卡尔积关联，关联查询效率将大大提升。</a:t>
            </a:r>
            <a:endParaRPr lang="en-US" altLang="zh-CN" sz="2000" dirty="0"/>
          </a:p>
          <a:p>
            <a:pPr>
              <a:lnSpc>
                <a:spcPct val="150000"/>
              </a:lnSpc>
            </a:pPr>
            <a:endParaRPr lang="zh-CN" altLang="en-US" sz="2000" dirty="0"/>
          </a:p>
          <a:p>
            <a:pPr>
              <a:lnSpc>
                <a:spcPct val="150000"/>
              </a:lnSpc>
            </a:pPr>
            <a:r>
              <a:rPr lang="zh-CN" altLang="en-US" sz="2000" dirty="0"/>
              <a:t>对自己取名为</a:t>
            </a:r>
            <a:r>
              <a:rPr lang="en-US" altLang="zh-CN" sz="2000" dirty="0"/>
              <a:t>id-mod-2</a:t>
            </a:r>
            <a:r>
              <a:rPr lang="zh-CN" altLang="en-US" sz="2000" dirty="0"/>
              <a:t>的分片算法进行配置：</a:t>
            </a:r>
            <a:endParaRPr lang="en-US" altLang="zh-CN" sz="2000" dirty="0"/>
          </a:p>
          <a:p>
            <a:pPr marL="742950" lvl="1" indent="-285750">
              <a:lnSpc>
                <a:spcPct val="150000"/>
              </a:lnSpc>
              <a:buFont typeface="Arial" panose="020B0604020202020204" pitchFamily="34" charset="0"/>
              <a:buChar char="•"/>
            </a:pPr>
            <a:r>
              <a:rPr lang="zh-CN" dirty="0"/>
              <a:t>配置分片算法类别为</a:t>
            </a:r>
            <a:r>
              <a:rPr lang="en-US" altLang="zh-CN" dirty="0"/>
              <a:t>MOD</a:t>
            </a:r>
            <a:r>
              <a:rPr lang="zh-CN" altLang="en-US" dirty="0"/>
              <a:t>（</a:t>
            </a:r>
            <a:r>
              <a:rPr lang="en-US" altLang="zh-CN" dirty="0"/>
              <a:t>MOD</a:t>
            </a:r>
            <a:r>
              <a:rPr lang="zh-CN" altLang="en-US" dirty="0"/>
              <a:t>为内置的分片算法类型，详见</a:t>
            </a:r>
            <a:r>
              <a:rPr lang="zh-CN" altLang="en-US" dirty="0">
                <a:hlinkClick r:id="rId3" action="ppaction://hlinkfile"/>
              </a:rPr>
              <a:t>文档</a:t>
            </a:r>
            <a:r>
              <a:rPr lang="zh-CN" altLang="en-US" dirty="0"/>
              <a:t>）</a:t>
            </a:r>
            <a:endParaRPr lang="zh-CN" altLang="en-US" dirty="0"/>
          </a:p>
          <a:p>
            <a:pPr marL="742950" lvl="1" indent="-285750">
              <a:lnSpc>
                <a:spcPct val="150000"/>
              </a:lnSpc>
              <a:buFont typeface="Arial" panose="020B0604020202020204" pitchFamily="34" charset="0"/>
              <a:buChar char="•"/>
            </a:pPr>
            <a:r>
              <a:rPr lang="zh-CN" altLang="en-US" dirty="0"/>
              <a:t>配置该类分片算法需要的参数：即按</a:t>
            </a:r>
            <a:r>
              <a:rPr lang="en-US" altLang="zh-CN" dirty="0"/>
              <a:t>2</a:t>
            </a:r>
            <a:r>
              <a:rPr lang="zh-CN" altLang="en-US" dirty="0"/>
              <a:t>取模。 </a:t>
            </a:r>
            <a:endParaRPr lang="zh-CN" altLang="en-US" dirty="0"/>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pic>
        <p:nvPicPr>
          <p:cNvPr id="3" name="图片 2"/>
          <p:cNvPicPr>
            <a:picLocks noChangeAspect="1"/>
          </p:cNvPicPr>
          <p:nvPr/>
        </p:nvPicPr>
        <p:blipFill>
          <a:blip r:embed="rId4"/>
          <a:stretch>
            <a:fillRect/>
          </a:stretch>
        </p:blipFill>
        <p:spPr>
          <a:xfrm>
            <a:off x="6269355" y="1300480"/>
            <a:ext cx="5173980" cy="5451475"/>
          </a:xfrm>
          <a:prstGeom prst="rect">
            <a:avLst/>
          </a:prstGeom>
        </p:spPr>
      </p:pic>
    </p:spTree>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8939" y="1257208"/>
            <a:ext cx="11255373"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r>
              <a:rPr lang="zh-CN" altLang="en-US" sz="2000" b="0" dirty="0">
                <a:solidFill>
                  <a:schemeClr val="tx1"/>
                </a:solidFill>
                <a:latin typeface="微软雅黑" charset="0"/>
                <a:ea typeface="微软雅黑" charset="0"/>
                <a:sym typeface="+mn-ea"/>
              </a:rPr>
              <a:t>示例程序：</a:t>
            </a:r>
            <a:r>
              <a:rPr lang="zh-CN" altLang="en-US" sz="2000" b="0" dirty="0">
                <a:solidFill>
                  <a:schemeClr val="tx1"/>
                </a:solidFill>
                <a:latin typeface="微软雅黑" charset="0"/>
                <a:ea typeface="微软雅黑" charset="0"/>
                <a:sym typeface="+mn-ea"/>
                <a:hlinkClick r:id="rId1" action="ppaction://hlinkfile"/>
              </a:rPr>
              <a:t>spring-sharding-demo</a:t>
            </a: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sp>
        <p:nvSpPr>
          <p:cNvPr id="4" name="文本框 3"/>
          <p:cNvSpPr txBox="1"/>
          <p:nvPr/>
        </p:nvSpPr>
        <p:spPr>
          <a:xfrm>
            <a:off x="543208" y="1855961"/>
            <a:ext cx="8289449" cy="369332"/>
          </a:xfrm>
          <a:prstGeom prst="rect">
            <a:avLst/>
          </a:prstGeom>
          <a:noFill/>
        </p:spPr>
        <p:txBody>
          <a:bodyPr wrap="none" rtlCol="0">
            <a:spAutoFit/>
          </a:bodyPr>
          <a:lstStyle/>
          <a:p>
            <a:r>
              <a:rPr lang="zh-CN" altLang="en-US" dirty="0"/>
              <a:t>插入几条</a:t>
            </a:r>
            <a:r>
              <a:rPr lang="en-US" altLang="zh-CN" dirty="0"/>
              <a:t>product</a:t>
            </a:r>
            <a:r>
              <a:rPr lang="zh-CN" altLang="en-US" dirty="0"/>
              <a:t>时的日志及响应，可以看到偶数</a:t>
            </a:r>
            <a:r>
              <a:rPr lang="en-US" altLang="zh-CN" dirty="0"/>
              <a:t>id</a:t>
            </a:r>
            <a:r>
              <a:rPr lang="zh-CN" altLang="en-US" dirty="0"/>
              <a:t>进入了</a:t>
            </a:r>
            <a:r>
              <a:rPr lang="en-US" altLang="zh-CN" dirty="0"/>
              <a:t>ds0</a:t>
            </a:r>
            <a:r>
              <a:rPr lang="zh-CN" altLang="en-US" dirty="0"/>
              <a:t>，奇数</a:t>
            </a:r>
            <a:r>
              <a:rPr lang="en-US" altLang="zh-CN" dirty="0"/>
              <a:t>id</a:t>
            </a:r>
            <a:r>
              <a:rPr lang="zh-CN" altLang="en-US" dirty="0"/>
              <a:t>进入了</a:t>
            </a:r>
            <a:r>
              <a:rPr lang="en-US" altLang="zh-CN" dirty="0"/>
              <a:t>ds1</a:t>
            </a:r>
            <a:endParaRPr lang="zh-CN" altLang="en-US" dirty="0"/>
          </a:p>
        </p:txBody>
      </p:sp>
      <p:sp>
        <p:nvSpPr>
          <p:cNvPr id="6" name="矩形 5"/>
          <p:cNvSpPr/>
          <p:nvPr/>
        </p:nvSpPr>
        <p:spPr>
          <a:xfrm>
            <a:off x="543208" y="2225293"/>
            <a:ext cx="6096000" cy="2585323"/>
          </a:xfrm>
          <a:prstGeom prst="rect">
            <a:avLst/>
          </a:prstGeom>
        </p:spPr>
        <p:txBody>
          <a:bodyPr>
            <a:spAutoFit/>
          </a:bodyPr>
          <a:lstStyle/>
          <a:p>
            <a:pPr>
              <a:lnSpc>
                <a:spcPct val="150000"/>
              </a:lnSpc>
            </a:pPr>
            <a:r>
              <a:rPr lang="zh-CN" altLang="en-US" dirty="0"/>
              <a:t>Rule Type: sharding</a:t>
            </a:r>
            <a:endParaRPr lang="zh-CN" altLang="en-US" dirty="0"/>
          </a:p>
          <a:p>
            <a:pPr>
              <a:lnSpc>
                <a:spcPct val="150000"/>
              </a:lnSpc>
            </a:pPr>
            <a:r>
              <a:rPr lang="zh-CN" altLang="en-US" dirty="0">
                <a:solidFill>
                  <a:srgbClr val="FF0000"/>
                </a:solidFill>
              </a:rPr>
              <a:t>Logic SQL</a:t>
            </a:r>
            <a:r>
              <a:rPr lang="zh-CN" altLang="en-US" dirty="0"/>
              <a:t>: INSERT INTO product  ( id,name,price, in_stock )  VALUES  ( ?,?,?,? )</a:t>
            </a:r>
            <a:endParaRPr lang="en-US" altLang="zh-CN" dirty="0"/>
          </a:p>
          <a:p>
            <a:pPr>
              <a:lnSpc>
                <a:spcPct val="150000"/>
              </a:lnSpc>
            </a:pPr>
            <a:r>
              <a:rPr lang="en-US" altLang="zh-CN" dirty="0">
                <a:solidFill>
                  <a:srgbClr val="FF0000"/>
                </a:solidFill>
              </a:rPr>
              <a:t> Actual SQL</a:t>
            </a:r>
            <a:r>
              <a:rPr lang="en-US" altLang="zh-CN" dirty="0"/>
              <a:t>: </a:t>
            </a:r>
            <a:r>
              <a:rPr lang="en-US" altLang="zh-CN" dirty="0">
                <a:solidFill>
                  <a:srgbClr val="FF0000"/>
                </a:solidFill>
              </a:rPr>
              <a:t>ds0</a:t>
            </a:r>
            <a:r>
              <a:rPr lang="en-US" altLang="zh-CN" dirty="0"/>
              <a:t> ::: INSERT INTO product   (id, name, price, </a:t>
            </a:r>
            <a:r>
              <a:rPr lang="en-US" altLang="zh-CN" dirty="0" err="1"/>
              <a:t>in_stock</a:t>
            </a:r>
            <a:r>
              <a:rPr lang="en-US" altLang="zh-CN" dirty="0"/>
              <a:t>) VALUES (?, ?, ?, ?) ::: [1252064244883521538, AAAA, 0, true]</a:t>
            </a:r>
            <a:endParaRPr lang="zh-CN" altLang="en-US" dirty="0"/>
          </a:p>
        </p:txBody>
      </p:sp>
      <p:sp>
        <p:nvSpPr>
          <p:cNvPr id="13" name="矩形 12"/>
          <p:cNvSpPr/>
          <p:nvPr/>
        </p:nvSpPr>
        <p:spPr>
          <a:xfrm>
            <a:off x="6304232" y="2180537"/>
            <a:ext cx="5818358" cy="2585323"/>
          </a:xfrm>
          <a:prstGeom prst="rect">
            <a:avLst/>
          </a:prstGeom>
        </p:spPr>
        <p:txBody>
          <a:bodyPr wrap="square">
            <a:spAutoFit/>
          </a:bodyPr>
          <a:lstStyle/>
          <a:p>
            <a:pPr>
              <a:lnSpc>
                <a:spcPct val="150000"/>
              </a:lnSpc>
            </a:pPr>
            <a:r>
              <a:rPr lang="zh-CN" altLang="en-US" dirty="0"/>
              <a:t>Rule Type: sharding</a:t>
            </a:r>
            <a:endParaRPr lang="zh-CN" altLang="en-US" dirty="0"/>
          </a:p>
          <a:p>
            <a:pPr>
              <a:lnSpc>
                <a:spcPct val="150000"/>
              </a:lnSpc>
            </a:pPr>
            <a:r>
              <a:rPr lang="zh-CN" altLang="en-US" dirty="0">
                <a:solidFill>
                  <a:srgbClr val="FF0000"/>
                </a:solidFill>
              </a:rPr>
              <a:t>Logic SQL</a:t>
            </a:r>
            <a:r>
              <a:rPr lang="zh-CN" altLang="en-US" dirty="0"/>
              <a:t>: INSERT INTO product  ( id,name,price, in_stock )  VALUES  ( ?,?,?,? )</a:t>
            </a:r>
            <a:endParaRPr lang="en-US" altLang="zh-CN" dirty="0"/>
          </a:p>
          <a:p>
            <a:pPr>
              <a:lnSpc>
                <a:spcPct val="150000"/>
              </a:lnSpc>
            </a:pPr>
            <a:r>
              <a:rPr lang="en-US" altLang="zh-CN" dirty="0">
                <a:solidFill>
                  <a:srgbClr val="FF0000"/>
                </a:solidFill>
              </a:rPr>
              <a:t> Actual SQL</a:t>
            </a:r>
            <a:r>
              <a:rPr lang="en-US" altLang="zh-CN" dirty="0"/>
              <a:t>: </a:t>
            </a:r>
            <a:r>
              <a:rPr lang="en-US" altLang="zh-CN" dirty="0">
                <a:solidFill>
                  <a:srgbClr val="FF0000"/>
                </a:solidFill>
              </a:rPr>
              <a:t>ds1</a:t>
            </a:r>
            <a:r>
              <a:rPr lang="en-US" altLang="zh-CN" dirty="0"/>
              <a:t> ::: INSERT INTO product   (id, name, price, </a:t>
            </a:r>
            <a:r>
              <a:rPr lang="en-US" altLang="zh-CN" dirty="0" err="1"/>
              <a:t>in_stock</a:t>
            </a:r>
            <a:r>
              <a:rPr lang="en-US" altLang="zh-CN" dirty="0"/>
              <a:t>) VALUES (?, ?, ?, ?) ::: [1252064298566418433, CCC, 0, true]</a:t>
            </a:r>
            <a:endParaRPr lang="zh-CN" altLang="en-US" dirty="0"/>
          </a:p>
        </p:txBody>
      </p:sp>
      <p:pic>
        <p:nvPicPr>
          <p:cNvPr id="12" name="图片 11"/>
          <p:cNvPicPr>
            <a:picLocks noChangeAspect="1"/>
          </p:cNvPicPr>
          <p:nvPr/>
        </p:nvPicPr>
        <p:blipFill>
          <a:blip r:embed="rId2"/>
          <a:stretch>
            <a:fillRect/>
          </a:stretch>
        </p:blipFill>
        <p:spPr>
          <a:xfrm>
            <a:off x="1340897" y="4765860"/>
            <a:ext cx="3004766" cy="1836836"/>
          </a:xfrm>
          <a:prstGeom prst="rect">
            <a:avLst/>
          </a:prstGeom>
        </p:spPr>
      </p:pic>
      <p:pic>
        <p:nvPicPr>
          <p:cNvPr id="14" name="图片 13"/>
          <p:cNvPicPr>
            <a:picLocks noChangeAspect="1"/>
          </p:cNvPicPr>
          <p:nvPr/>
        </p:nvPicPr>
        <p:blipFill>
          <a:blip r:embed="rId3"/>
          <a:stretch>
            <a:fillRect/>
          </a:stretch>
        </p:blipFill>
        <p:spPr>
          <a:xfrm>
            <a:off x="7067833" y="4810616"/>
            <a:ext cx="3075067" cy="1851316"/>
          </a:xfrm>
          <a:prstGeom prst="rect">
            <a:avLst/>
          </a:prstGeom>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8939" y="1257208"/>
            <a:ext cx="11255373"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sp>
        <p:nvSpPr>
          <p:cNvPr id="4" name="文本框 3"/>
          <p:cNvSpPr txBox="1"/>
          <p:nvPr/>
        </p:nvSpPr>
        <p:spPr>
          <a:xfrm>
            <a:off x="543208" y="1252258"/>
            <a:ext cx="8776762" cy="923330"/>
          </a:xfrm>
          <a:prstGeom prst="rect">
            <a:avLst/>
          </a:prstGeom>
          <a:noFill/>
        </p:spPr>
        <p:txBody>
          <a:bodyPr wrap="none" rtlCol="0">
            <a:spAutoFit/>
          </a:bodyPr>
          <a:lstStyle/>
          <a:p>
            <a:pPr>
              <a:lnSpc>
                <a:spcPct val="150000"/>
              </a:lnSpc>
            </a:pPr>
            <a:r>
              <a:rPr lang="zh-CN" altLang="en-US" dirty="0"/>
              <a:t>为商品插入</a:t>
            </a:r>
            <a:r>
              <a:rPr lang="en-US" altLang="zh-CN" dirty="0"/>
              <a:t>comment</a:t>
            </a:r>
            <a:r>
              <a:rPr lang="zh-CN" altLang="en-US" dirty="0"/>
              <a:t>，可以看到对</a:t>
            </a:r>
            <a:r>
              <a:rPr lang="zh-CN" altLang="en-US" dirty="0">
                <a:solidFill>
                  <a:srgbClr val="FF0000"/>
                </a:solidFill>
              </a:rPr>
              <a:t>偶数商品</a:t>
            </a:r>
            <a:r>
              <a:rPr lang="en-US" altLang="zh-CN" dirty="0">
                <a:solidFill>
                  <a:srgbClr val="FF0000"/>
                </a:solidFill>
              </a:rPr>
              <a:t>id</a:t>
            </a:r>
            <a:r>
              <a:rPr lang="zh-CN" altLang="en-US" dirty="0"/>
              <a:t>且</a:t>
            </a:r>
            <a:r>
              <a:rPr lang="zh-CN" altLang="en-US" dirty="0">
                <a:solidFill>
                  <a:srgbClr val="FF0000"/>
                </a:solidFill>
              </a:rPr>
              <a:t>奇数评论</a:t>
            </a:r>
            <a:r>
              <a:rPr lang="en-US" altLang="zh-CN" dirty="0">
                <a:solidFill>
                  <a:srgbClr val="FF0000"/>
                </a:solidFill>
              </a:rPr>
              <a:t>id</a:t>
            </a:r>
            <a:r>
              <a:rPr lang="zh-CN" altLang="en-US" dirty="0"/>
              <a:t>的进入了</a:t>
            </a:r>
            <a:r>
              <a:rPr lang="en-US" altLang="zh-CN" dirty="0">
                <a:solidFill>
                  <a:srgbClr val="FF0000"/>
                </a:solidFill>
              </a:rPr>
              <a:t>ds0.comment1</a:t>
            </a:r>
            <a:r>
              <a:rPr lang="zh-CN" altLang="en-US" dirty="0"/>
              <a:t>，</a:t>
            </a:r>
            <a:endParaRPr lang="en-US" altLang="zh-CN" dirty="0"/>
          </a:p>
          <a:p>
            <a:pPr>
              <a:lnSpc>
                <a:spcPct val="150000"/>
              </a:lnSpc>
            </a:pPr>
            <a:r>
              <a:rPr lang="zh-CN" altLang="en-US" dirty="0"/>
              <a:t>对</a:t>
            </a:r>
            <a:r>
              <a:rPr lang="zh-CN" altLang="en-US" dirty="0">
                <a:solidFill>
                  <a:srgbClr val="FF0000"/>
                </a:solidFill>
              </a:rPr>
              <a:t>偶数商品</a:t>
            </a:r>
            <a:r>
              <a:rPr lang="en-US" altLang="zh-CN" dirty="0">
                <a:solidFill>
                  <a:srgbClr val="FF0000"/>
                </a:solidFill>
              </a:rPr>
              <a:t>id</a:t>
            </a:r>
            <a:r>
              <a:rPr lang="zh-CN" altLang="en-US" dirty="0"/>
              <a:t>且</a:t>
            </a:r>
            <a:r>
              <a:rPr lang="zh-CN" altLang="en-US" dirty="0">
                <a:solidFill>
                  <a:srgbClr val="FF0000"/>
                </a:solidFill>
              </a:rPr>
              <a:t>偶数评论</a:t>
            </a:r>
            <a:r>
              <a:rPr lang="en-US" altLang="zh-CN" dirty="0">
                <a:solidFill>
                  <a:srgbClr val="FF0000"/>
                </a:solidFill>
              </a:rPr>
              <a:t>id</a:t>
            </a:r>
            <a:r>
              <a:rPr lang="zh-CN" altLang="en-US" dirty="0"/>
              <a:t>的进入了</a:t>
            </a:r>
            <a:r>
              <a:rPr lang="en-US" altLang="zh-CN" dirty="0">
                <a:solidFill>
                  <a:srgbClr val="FF0000"/>
                </a:solidFill>
              </a:rPr>
              <a:t>ds0.comment0</a:t>
            </a:r>
            <a:endParaRPr lang="en-US" altLang="zh-CN" dirty="0"/>
          </a:p>
        </p:txBody>
      </p:sp>
      <p:sp>
        <p:nvSpPr>
          <p:cNvPr id="6" name="矩形 5"/>
          <p:cNvSpPr/>
          <p:nvPr/>
        </p:nvSpPr>
        <p:spPr>
          <a:xfrm>
            <a:off x="543208" y="2225293"/>
            <a:ext cx="5761024" cy="3000821"/>
          </a:xfrm>
          <a:prstGeom prst="rect">
            <a:avLst/>
          </a:prstGeom>
        </p:spPr>
        <p:txBody>
          <a:bodyPr wrap="square">
            <a:spAutoFit/>
          </a:bodyPr>
          <a:lstStyle/>
          <a:p>
            <a:pPr>
              <a:lnSpc>
                <a:spcPct val="150000"/>
              </a:lnSpc>
            </a:pPr>
            <a:r>
              <a:rPr lang="en-US" altLang="zh-CN" dirty="0"/>
              <a:t>Rule Type: </a:t>
            </a:r>
            <a:r>
              <a:rPr lang="en-US" altLang="zh-CN" dirty="0" err="1"/>
              <a:t>sharding</a:t>
            </a:r>
            <a:endParaRPr lang="en-US" altLang="zh-CN" dirty="0"/>
          </a:p>
          <a:p>
            <a:pPr>
              <a:lnSpc>
                <a:spcPct val="150000"/>
              </a:lnSpc>
            </a:pPr>
            <a:r>
              <a:rPr lang="en-US" altLang="zh-CN" dirty="0">
                <a:solidFill>
                  <a:srgbClr val="FF0000"/>
                </a:solidFill>
              </a:rPr>
              <a:t>Logic SQL</a:t>
            </a:r>
            <a:r>
              <a:rPr lang="en-US" altLang="zh-CN" dirty="0"/>
              <a:t>: INSERT INTO comment  ( </a:t>
            </a:r>
            <a:r>
              <a:rPr lang="en-US" altLang="zh-CN" dirty="0" err="1"/>
              <a:t>id,content</a:t>
            </a:r>
            <a:r>
              <a:rPr lang="en-US" altLang="zh-CN" dirty="0"/>
              <a:t>, </a:t>
            </a:r>
            <a:r>
              <a:rPr lang="en-US" altLang="zh-CN" dirty="0" err="1"/>
              <a:t>product_id</a:t>
            </a:r>
            <a:r>
              <a:rPr lang="en-US" altLang="zh-CN" dirty="0"/>
              <a:t> )  VALUES  ( ?,?,? ) </a:t>
            </a:r>
            <a:endParaRPr lang="en-US" altLang="zh-CN" dirty="0"/>
          </a:p>
          <a:p>
            <a:pPr>
              <a:lnSpc>
                <a:spcPct val="150000"/>
              </a:lnSpc>
            </a:pPr>
            <a:r>
              <a:rPr lang="en-US" altLang="zh-CN" dirty="0">
                <a:solidFill>
                  <a:srgbClr val="FF0000"/>
                </a:solidFill>
              </a:rPr>
              <a:t>Actual SQL</a:t>
            </a:r>
            <a:r>
              <a:rPr lang="en-US" altLang="zh-CN" dirty="0"/>
              <a:t>: </a:t>
            </a:r>
            <a:r>
              <a:rPr lang="en-US" altLang="zh-CN" dirty="0">
                <a:solidFill>
                  <a:srgbClr val="FF0000"/>
                </a:solidFill>
              </a:rPr>
              <a:t>ds0</a:t>
            </a:r>
            <a:r>
              <a:rPr lang="en-US" altLang="zh-CN" dirty="0"/>
              <a:t> ::: INSERT INTO </a:t>
            </a:r>
            <a:r>
              <a:rPr lang="en-US" altLang="zh-CN" dirty="0">
                <a:solidFill>
                  <a:srgbClr val="FF0000"/>
                </a:solidFill>
              </a:rPr>
              <a:t>comment0</a:t>
            </a:r>
            <a:r>
              <a:rPr lang="en-US" altLang="zh-CN" dirty="0"/>
              <a:t>   (id, content, </a:t>
            </a:r>
            <a:r>
              <a:rPr lang="en-US" altLang="zh-CN" dirty="0" err="1"/>
              <a:t>product_id</a:t>
            </a:r>
            <a:r>
              <a:rPr lang="en-US" altLang="zh-CN" dirty="0"/>
              <a:t>) VALUES (?, ?, ?) ::: [1252068029659873282, 33333, 1252064244883521538]</a:t>
            </a:r>
            <a:endParaRPr lang="zh-CN" altLang="en-US" dirty="0"/>
          </a:p>
        </p:txBody>
      </p:sp>
      <p:sp>
        <p:nvSpPr>
          <p:cNvPr id="13" name="矩形 12"/>
          <p:cNvSpPr/>
          <p:nvPr/>
        </p:nvSpPr>
        <p:spPr>
          <a:xfrm>
            <a:off x="6304232" y="2180537"/>
            <a:ext cx="5818358" cy="3000821"/>
          </a:xfrm>
          <a:prstGeom prst="rect">
            <a:avLst/>
          </a:prstGeom>
        </p:spPr>
        <p:txBody>
          <a:bodyPr wrap="square">
            <a:spAutoFit/>
          </a:bodyPr>
          <a:lstStyle/>
          <a:p>
            <a:pPr>
              <a:lnSpc>
                <a:spcPct val="150000"/>
              </a:lnSpc>
            </a:pPr>
            <a:r>
              <a:rPr lang="en-US" altLang="zh-CN" dirty="0"/>
              <a:t>Rule Type: </a:t>
            </a:r>
            <a:r>
              <a:rPr lang="en-US" altLang="zh-CN" dirty="0" err="1"/>
              <a:t>sharding</a:t>
            </a:r>
            <a:endParaRPr lang="en-US" altLang="zh-CN" dirty="0"/>
          </a:p>
          <a:p>
            <a:pPr>
              <a:lnSpc>
                <a:spcPct val="150000"/>
              </a:lnSpc>
            </a:pPr>
            <a:r>
              <a:rPr lang="en-US" altLang="zh-CN" dirty="0">
                <a:solidFill>
                  <a:srgbClr val="FF0000"/>
                </a:solidFill>
              </a:rPr>
              <a:t>Logic SQL</a:t>
            </a:r>
            <a:r>
              <a:rPr lang="en-US" altLang="zh-CN" dirty="0"/>
              <a:t>: INSERT INTO comment  ( </a:t>
            </a:r>
            <a:r>
              <a:rPr lang="en-US" altLang="zh-CN" dirty="0" err="1"/>
              <a:t>id,content</a:t>
            </a:r>
            <a:r>
              <a:rPr lang="en-US" altLang="zh-CN" dirty="0"/>
              <a:t>, </a:t>
            </a:r>
            <a:r>
              <a:rPr lang="en-US" altLang="zh-CN" dirty="0" err="1"/>
              <a:t>product_id</a:t>
            </a:r>
            <a:r>
              <a:rPr lang="en-US" altLang="zh-CN" dirty="0"/>
              <a:t> )  VALUES  ( ?,?,? ) </a:t>
            </a:r>
            <a:endParaRPr lang="en-US" altLang="zh-CN" dirty="0"/>
          </a:p>
          <a:p>
            <a:pPr>
              <a:lnSpc>
                <a:spcPct val="150000"/>
              </a:lnSpc>
            </a:pPr>
            <a:r>
              <a:rPr lang="en-US" altLang="zh-CN" dirty="0">
                <a:solidFill>
                  <a:srgbClr val="FF0000"/>
                </a:solidFill>
              </a:rPr>
              <a:t>Actual SQL</a:t>
            </a:r>
            <a:r>
              <a:rPr lang="en-US" altLang="zh-CN" dirty="0"/>
              <a:t>: </a:t>
            </a:r>
            <a:r>
              <a:rPr lang="en-US" altLang="zh-CN" dirty="0">
                <a:solidFill>
                  <a:srgbClr val="FF0000"/>
                </a:solidFill>
              </a:rPr>
              <a:t>ds0</a:t>
            </a:r>
            <a:r>
              <a:rPr lang="en-US" altLang="zh-CN" dirty="0"/>
              <a:t> ::: INSERT INTO </a:t>
            </a:r>
            <a:r>
              <a:rPr lang="en-US" altLang="zh-CN" dirty="0">
                <a:solidFill>
                  <a:srgbClr val="FF0000"/>
                </a:solidFill>
              </a:rPr>
              <a:t>comment1</a:t>
            </a:r>
            <a:r>
              <a:rPr lang="en-US" altLang="zh-CN" dirty="0"/>
              <a:t>   (id, content, </a:t>
            </a:r>
            <a:r>
              <a:rPr lang="en-US" altLang="zh-CN" dirty="0" err="1"/>
              <a:t>product_id</a:t>
            </a:r>
            <a:r>
              <a:rPr lang="en-US" altLang="zh-CN" dirty="0"/>
              <a:t>) VALUES (?, ?, ?) ::: [1252066668163629057, 111111, 1252064244883521538]</a:t>
            </a:r>
            <a:endParaRPr lang="zh-CN" altLang="en-US"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Rectangle 43"/>
          <p:cNvSpPr>
            <a:spLocks noChangeArrowheads="1"/>
          </p:cNvSpPr>
          <p:nvPr/>
        </p:nvSpPr>
        <p:spPr bwMode="auto">
          <a:xfrm>
            <a:off x="388939" y="1257208"/>
            <a:ext cx="11255373"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000" b="0" dirty="0">
              <a:solidFill>
                <a:schemeClr val="tx1"/>
              </a:solidFill>
              <a:latin typeface="宋体" pitchFamily="2" charset="-122"/>
              <a:ea typeface="宋体" pitchFamily="2" charset="-122"/>
            </a:endParaRPr>
          </a:p>
        </p:txBody>
      </p:sp>
      <p:sp>
        <p:nvSpPr>
          <p:cNvPr id="4" name="文本框 3"/>
          <p:cNvSpPr txBox="1"/>
          <p:nvPr/>
        </p:nvSpPr>
        <p:spPr>
          <a:xfrm>
            <a:off x="543208" y="1252258"/>
            <a:ext cx="8776762" cy="923330"/>
          </a:xfrm>
          <a:prstGeom prst="rect">
            <a:avLst/>
          </a:prstGeom>
          <a:noFill/>
        </p:spPr>
        <p:txBody>
          <a:bodyPr wrap="none" rtlCol="0">
            <a:spAutoFit/>
          </a:bodyPr>
          <a:lstStyle/>
          <a:p>
            <a:pPr>
              <a:lnSpc>
                <a:spcPct val="150000"/>
              </a:lnSpc>
            </a:pPr>
            <a:r>
              <a:rPr lang="zh-CN" altLang="en-US" dirty="0"/>
              <a:t>为商品插入</a:t>
            </a:r>
            <a:r>
              <a:rPr lang="en-US" altLang="zh-CN" dirty="0"/>
              <a:t>comment</a:t>
            </a:r>
            <a:r>
              <a:rPr lang="zh-CN" altLang="en-US" dirty="0"/>
              <a:t>，可以看到对</a:t>
            </a:r>
            <a:r>
              <a:rPr lang="zh-CN" altLang="en-US" dirty="0">
                <a:solidFill>
                  <a:srgbClr val="FF0000"/>
                </a:solidFill>
              </a:rPr>
              <a:t>奇数商品</a:t>
            </a:r>
            <a:r>
              <a:rPr lang="en-US" altLang="zh-CN" dirty="0">
                <a:solidFill>
                  <a:srgbClr val="FF0000"/>
                </a:solidFill>
              </a:rPr>
              <a:t>id</a:t>
            </a:r>
            <a:r>
              <a:rPr lang="zh-CN" altLang="en-US" dirty="0"/>
              <a:t>且</a:t>
            </a:r>
            <a:r>
              <a:rPr lang="zh-CN" altLang="en-US" dirty="0">
                <a:solidFill>
                  <a:srgbClr val="FF0000"/>
                </a:solidFill>
              </a:rPr>
              <a:t>奇数评论</a:t>
            </a:r>
            <a:r>
              <a:rPr lang="en-US" altLang="zh-CN" dirty="0">
                <a:solidFill>
                  <a:srgbClr val="FF0000"/>
                </a:solidFill>
              </a:rPr>
              <a:t>id</a:t>
            </a:r>
            <a:r>
              <a:rPr lang="zh-CN" altLang="en-US" dirty="0"/>
              <a:t>的进入了</a:t>
            </a:r>
            <a:r>
              <a:rPr lang="en-US" altLang="zh-CN" dirty="0">
                <a:solidFill>
                  <a:srgbClr val="FF0000"/>
                </a:solidFill>
              </a:rPr>
              <a:t>ds1.comment1</a:t>
            </a:r>
            <a:r>
              <a:rPr lang="zh-CN" altLang="en-US" dirty="0"/>
              <a:t>，</a:t>
            </a:r>
            <a:endParaRPr lang="en-US" altLang="zh-CN" dirty="0"/>
          </a:p>
          <a:p>
            <a:pPr>
              <a:lnSpc>
                <a:spcPct val="150000"/>
              </a:lnSpc>
            </a:pPr>
            <a:r>
              <a:rPr lang="zh-CN" altLang="en-US" dirty="0"/>
              <a:t>对</a:t>
            </a:r>
            <a:r>
              <a:rPr lang="zh-CN" altLang="en-US" dirty="0">
                <a:solidFill>
                  <a:srgbClr val="FF0000"/>
                </a:solidFill>
              </a:rPr>
              <a:t>偶数商品</a:t>
            </a:r>
            <a:r>
              <a:rPr lang="en-US" altLang="zh-CN" dirty="0">
                <a:solidFill>
                  <a:srgbClr val="FF0000"/>
                </a:solidFill>
              </a:rPr>
              <a:t>id</a:t>
            </a:r>
            <a:r>
              <a:rPr lang="zh-CN" altLang="en-US" dirty="0"/>
              <a:t>且</a:t>
            </a:r>
            <a:r>
              <a:rPr lang="zh-CN" altLang="en-US" dirty="0">
                <a:solidFill>
                  <a:srgbClr val="FF0000"/>
                </a:solidFill>
              </a:rPr>
              <a:t>偶数评论</a:t>
            </a:r>
            <a:r>
              <a:rPr lang="en-US" altLang="zh-CN" dirty="0">
                <a:solidFill>
                  <a:srgbClr val="FF0000"/>
                </a:solidFill>
              </a:rPr>
              <a:t>id</a:t>
            </a:r>
            <a:r>
              <a:rPr lang="zh-CN" altLang="en-US" dirty="0"/>
              <a:t>的进入了</a:t>
            </a:r>
            <a:r>
              <a:rPr lang="en-US" altLang="zh-CN" dirty="0">
                <a:solidFill>
                  <a:srgbClr val="FF0000"/>
                </a:solidFill>
              </a:rPr>
              <a:t>ds0.comment0</a:t>
            </a:r>
            <a:endParaRPr lang="en-US" altLang="zh-CN" dirty="0"/>
          </a:p>
        </p:txBody>
      </p:sp>
      <p:sp>
        <p:nvSpPr>
          <p:cNvPr id="6" name="矩形 5"/>
          <p:cNvSpPr/>
          <p:nvPr/>
        </p:nvSpPr>
        <p:spPr>
          <a:xfrm>
            <a:off x="543208" y="2225293"/>
            <a:ext cx="5761024" cy="3000821"/>
          </a:xfrm>
          <a:prstGeom prst="rect">
            <a:avLst/>
          </a:prstGeom>
        </p:spPr>
        <p:txBody>
          <a:bodyPr wrap="square">
            <a:spAutoFit/>
          </a:bodyPr>
          <a:lstStyle/>
          <a:p>
            <a:pPr>
              <a:lnSpc>
                <a:spcPct val="150000"/>
              </a:lnSpc>
            </a:pPr>
            <a:r>
              <a:rPr lang="en-US" altLang="zh-CN" dirty="0"/>
              <a:t>Rule Type: </a:t>
            </a:r>
            <a:r>
              <a:rPr lang="en-US" altLang="zh-CN" dirty="0" err="1"/>
              <a:t>sharding</a:t>
            </a:r>
            <a:endParaRPr lang="en-US" altLang="zh-CN" dirty="0"/>
          </a:p>
          <a:p>
            <a:pPr>
              <a:lnSpc>
                <a:spcPct val="150000"/>
              </a:lnSpc>
            </a:pPr>
            <a:r>
              <a:rPr lang="en-US" altLang="zh-CN" dirty="0">
                <a:solidFill>
                  <a:srgbClr val="FF0000"/>
                </a:solidFill>
              </a:rPr>
              <a:t>Logic SQL</a:t>
            </a:r>
            <a:r>
              <a:rPr lang="en-US" altLang="zh-CN" dirty="0"/>
              <a:t>: INSERT INTO comment  ( </a:t>
            </a:r>
            <a:r>
              <a:rPr lang="en-US" altLang="zh-CN" dirty="0" err="1"/>
              <a:t>id,content</a:t>
            </a:r>
            <a:r>
              <a:rPr lang="en-US" altLang="zh-CN" dirty="0"/>
              <a:t>, </a:t>
            </a:r>
            <a:r>
              <a:rPr lang="en-US" altLang="zh-CN" dirty="0" err="1"/>
              <a:t>product_id</a:t>
            </a:r>
            <a:r>
              <a:rPr lang="en-US" altLang="zh-CN" dirty="0"/>
              <a:t> )  VALUES  ( ?,?,? ) </a:t>
            </a:r>
            <a:endParaRPr lang="en-US" altLang="zh-CN" dirty="0"/>
          </a:p>
          <a:p>
            <a:pPr>
              <a:lnSpc>
                <a:spcPct val="150000"/>
              </a:lnSpc>
            </a:pPr>
            <a:r>
              <a:rPr lang="en-US" altLang="zh-CN" dirty="0">
                <a:solidFill>
                  <a:srgbClr val="FF0000"/>
                </a:solidFill>
              </a:rPr>
              <a:t>Actual SQL</a:t>
            </a:r>
            <a:r>
              <a:rPr lang="en-US" altLang="zh-CN" dirty="0"/>
              <a:t>: </a:t>
            </a:r>
            <a:r>
              <a:rPr lang="en-US" altLang="zh-CN" dirty="0">
                <a:solidFill>
                  <a:srgbClr val="FF0000"/>
                </a:solidFill>
              </a:rPr>
              <a:t>ds1</a:t>
            </a:r>
            <a:r>
              <a:rPr lang="en-US" altLang="zh-CN" dirty="0"/>
              <a:t> ::: INSERT INTO </a:t>
            </a:r>
            <a:r>
              <a:rPr lang="en-US" altLang="zh-CN" dirty="0">
                <a:solidFill>
                  <a:srgbClr val="FF0000"/>
                </a:solidFill>
              </a:rPr>
              <a:t>comment0</a:t>
            </a:r>
            <a:r>
              <a:rPr lang="en-US" altLang="zh-CN" dirty="0"/>
              <a:t>   (id, content, </a:t>
            </a:r>
            <a:r>
              <a:rPr lang="en-US" altLang="zh-CN" dirty="0" err="1"/>
              <a:t>product_id</a:t>
            </a:r>
            <a:r>
              <a:rPr lang="en-US" altLang="zh-CN" dirty="0"/>
              <a:t>) VALUES (?, ?, ?) ::: [1252069081117360130, 8888, 1252064298566418433]</a:t>
            </a:r>
            <a:endParaRPr lang="zh-CN" altLang="en-US" dirty="0"/>
          </a:p>
        </p:txBody>
      </p:sp>
      <p:sp>
        <p:nvSpPr>
          <p:cNvPr id="13" name="矩形 12"/>
          <p:cNvSpPr/>
          <p:nvPr/>
        </p:nvSpPr>
        <p:spPr>
          <a:xfrm>
            <a:off x="6304232" y="2180537"/>
            <a:ext cx="5818358" cy="3000821"/>
          </a:xfrm>
          <a:prstGeom prst="rect">
            <a:avLst/>
          </a:prstGeom>
        </p:spPr>
        <p:txBody>
          <a:bodyPr wrap="square">
            <a:spAutoFit/>
          </a:bodyPr>
          <a:lstStyle/>
          <a:p>
            <a:pPr>
              <a:lnSpc>
                <a:spcPct val="150000"/>
              </a:lnSpc>
            </a:pPr>
            <a:r>
              <a:rPr lang="en-US" altLang="zh-CN" dirty="0"/>
              <a:t>Rule Type: </a:t>
            </a:r>
            <a:r>
              <a:rPr lang="en-US" altLang="zh-CN" dirty="0" err="1"/>
              <a:t>sharding</a:t>
            </a:r>
            <a:endParaRPr lang="en-US" altLang="zh-CN" dirty="0"/>
          </a:p>
          <a:p>
            <a:pPr>
              <a:lnSpc>
                <a:spcPct val="150000"/>
              </a:lnSpc>
            </a:pPr>
            <a:r>
              <a:rPr lang="en-US" altLang="zh-CN" dirty="0">
                <a:solidFill>
                  <a:srgbClr val="FF0000"/>
                </a:solidFill>
              </a:rPr>
              <a:t>Logic SQL</a:t>
            </a:r>
            <a:r>
              <a:rPr lang="en-US" altLang="zh-CN" dirty="0"/>
              <a:t>: INSERT INTO comment  ( </a:t>
            </a:r>
            <a:r>
              <a:rPr lang="en-US" altLang="zh-CN" dirty="0" err="1"/>
              <a:t>id,content</a:t>
            </a:r>
            <a:r>
              <a:rPr lang="en-US" altLang="zh-CN" dirty="0"/>
              <a:t>, </a:t>
            </a:r>
            <a:r>
              <a:rPr lang="en-US" altLang="zh-CN" dirty="0" err="1"/>
              <a:t>product_id</a:t>
            </a:r>
            <a:r>
              <a:rPr lang="en-US" altLang="zh-CN" dirty="0"/>
              <a:t> )  VALUES  ( ?,?,? ) </a:t>
            </a:r>
            <a:endParaRPr lang="en-US" altLang="zh-CN" dirty="0"/>
          </a:p>
          <a:p>
            <a:pPr>
              <a:lnSpc>
                <a:spcPct val="150000"/>
              </a:lnSpc>
            </a:pPr>
            <a:r>
              <a:rPr lang="en-US" altLang="zh-CN" dirty="0">
                <a:solidFill>
                  <a:srgbClr val="FF0000"/>
                </a:solidFill>
              </a:rPr>
              <a:t>Actual SQL</a:t>
            </a:r>
            <a:r>
              <a:rPr lang="en-US" altLang="zh-CN" dirty="0"/>
              <a:t>: </a:t>
            </a:r>
            <a:r>
              <a:rPr lang="en-US" altLang="zh-CN" dirty="0">
                <a:solidFill>
                  <a:srgbClr val="FF0000"/>
                </a:solidFill>
              </a:rPr>
              <a:t>ds1</a:t>
            </a:r>
            <a:r>
              <a:rPr lang="en-US" altLang="zh-CN" dirty="0"/>
              <a:t> ::: INSERT INTO </a:t>
            </a:r>
            <a:r>
              <a:rPr lang="en-US" altLang="zh-CN" dirty="0">
                <a:solidFill>
                  <a:srgbClr val="FF0000"/>
                </a:solidFill>
              </a:rPr>
              <a:t>comment1</a:t>
            </a:r>
            <a:r>
              <a:rPr lang="en-US" altLang="zh-CN" dirty="0"/>
              <a:t>   (id, content, </a:t>
            </a:r>
            <a:r>
              <a:rPr lang="en-US" altLang="zh-CN" dirty="0" err="1"/>
              <a:t>product_id</a:t>
            </a:r>
            <a:r>
              <a:rPr lang="en-US" altLang="zh-CN" dirty="0"/>
              <a:t>) VALUES (?, ?, ?) ::: [1252068664610390017, 4444, 1252064298566418433]</a:t>
            </a:r>
            <a:endParaRPr lang="zh-CN" altLang="en-US"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472336" y="1285594"/>
            <a:ext cx="7285008" cy="5355312"/>
          </a:xfrm>
          <a:prstGeom prst="rect">
            <a:avLst/>
          </a:prstGeom>
          <a:noFill/>
        </p:spPr>
        <p:txBody>
          <a:bodyPr wrap="none" rtlCol="0">
            <a:spAutoFit/>
          </a:bodyPr>
          <a:lstStyle/>
          <a:p>
            <a:pPr>
              <a:lnSpc>
                <a:spcPct val="150000"/>
              </a:lnSpc>
            </a:pPr>
            <a:r>
              <a:rPr lang="zh-CN" altLang="en-US" dirty="0"/>
              <a:t>查询所有商品操作</a:t>
            </a:r>
            <a:endParaRPr lang="en-US" altLang="zh-CN" dirty="0"/>
          </a:p>
          <a:p>
            <a:pPr>
              <a:lnSpc>
                <a:spcPct val="150000"/>
              </a:lnSpc>
            </a:pPr>
            <a:r>
              <a:rPr lang="en-US" altLang="zh-CN" dirty="0">
                <a:solidFill>
                  <a:srgbClr val="FF0000"/>
                </a:solidFill>
              </a:rPr>
              <a:t>Logic SQL</a:t>
            </a:r>
            <a:r>
              <a:rPr lang="en-US" altLang="zh-CN" dirty="0"/>
              <a:t>: SELECT  </a:t>
            </a:r>
            <a:r>
              <a:rPr lang="en-US" altLang="zh-CN" dirty="0" err="1"/>
              <a:t>id,name,price,in_stock</a:t>
            </a:r>
            <a:r>
              <a:rPr lang="en-US" altLang="zh-CN" dirty="0"/>
              <a:t>  FROM product</a:t>
            </a:r>
            <a:endParaRPr lang="en-US" altLang="zh-CN" dirty="0"/>
          </a:p>
          <a:p>
            <a:pPr>
              <a:lnSpc>
                <a:spcPct val="150000"/>
              </a:lnSpc>
            </a:pPr>
            <a:r>
              <a:rPr lang="en-US" altLang="zh-CN" dirty="0">
                <a:solidFill>
                  <a:srgbClr val="FF0000"/>
                </a:solidFill>
              </a:rPr>
              <a:t>Actual SQL</a:t>
            </a:r>
            <a:r>
              <a:rPr lang="en-US" altLang="zh-CN" dirty="0"/>
              <a:t>: ds0 ::: SELECT  </a:t>
            </a:r>
            <a:r>
              <a:rPr lang="en-US" altLang="zh-CN" dirty="0" err="1"/>
              <a:t>id,name,price,in_stock</a:t>
            </a:r>
            <a:r>
              <a:rPr lang="en-US" altLang="zh-CN" dirty="0"/>
              <a:t>  FROM product</a:t>
            </a:r>
            <a:endParaRPr lang="en-US" altLang="zh-CN" dirty="0"/>
          </a:p>
          <a:p>
            <a:pPr>
              <a:lnSpc>
                <a:spcPct val="150000"/>
              </a:lnSpc>
            </a:pPr>
            <a:r>
              <a:rPr lang="en-US" altLang="zh-CN" dirty="0">
                <a:solidFill>
                  <a:srgbClr val="FF0000"/>
                </a:solidFill>
              </a:rPr>
              <a:t>Actual SQL</a:t>
            </a:r>
            <a:r>
              <a:rPr lang="en-US" altLang="zh-CN" dirty="0"/>
              <a:t>: ds1 ::: SELECT  </a:t>
            </a:r>
            <a:r>
              <a:rPr lang="en-US" altLang="zh-CN" dirty="0" err="1"/>
              <a:t>id,name,price,in_stock</a:t>
            </a:r>
            <a:r>
              <a:rPr lang="en-US" altLang="zh-CN" dirty="0"/>
              <a:t>  FROM product</a:t>
            </a:r>
            <a:endParaRPr lang="en-US" altLang="zh-CN" dirty="0"/>
          </a:p>
          <a:p>
            <a:pPr>
              <a:lnSpc>
                <a:spcPct val="150000"/>
              </a:lnSpc>
            </a:pPr>
            <a:endParaRPr lang="en-US" altLang="zh-CN" dirty="0"/>
          </a:p>
          <a:p>
            <a:pPr>
              <a:lnSpc>
                <a:spcPct val="150000"/>
              </a:lnSpc>
            </a:pPr>
            <a:r>
              <a:rPr lang="zh-CN" altLang="en-US" dirty="0"/>
              <a:t>查询指定商品的所有评论</a:t>
            </a:r>
            <a:endParaRPr lang="en-US" altLang="zh-CN" dirty="0"/>
          </a:p>
          <a:p>
            <a:pPr>
              <a:lnSpc>
                <a:spcPct val="150000"/>
              </a:lnSpc>
            </a:pPr>
            <a:r>
              <a:rPr lang="en-US" altLang="zh-CN" dirty="0" err="1"/>
              <a:t>product_id</a:t>
            </a:r>
            <a:r>
              <a:rPr lang="en-US" altLang="zh-CN" dirty="0"/>
              <a:t>=1252064298566418433</a:t>
            </a:r>
            <a:endParaRPr lang="en-US" altLang="zh-CN" dirty="0"/>
          </a:p>
          <a:p>
            <a:pPr>
              <a:lnSpc>
                <a:spcPct val="150000"/>
              </a:lnSpc>
            </a:pPr>
            <a:r>
              <a:rPr lang="en-US" altLang="zh-CN" dirty="0">
                <a:solidFill>
                  <a:srgbClr val="FF0000"/>
                </a:solidFill>
              </a:rPr>
              <a:t>Logic SQL</a:t>
            </a:r>
            <a:r>
              <a:rPr lang="en-US" altLang="zh-CN" dirty="0"/>
              <a:t>: SELECT  </a:t>
            </a:r>
            <a:r>
              <a:rPr lang="en-US" altLang="zh-CN" dirty="0" err="1"/>
              <a:t>id,text,product_id</a:t>
            </a:r>
            <a:r>
              <a:rPr lang="en-US" altLang="zh-CN" dirty="0"/>
              <a:t>  FROM comment</a:t>
            </a:r>
            <a:endParaRPr lang="en-US" altLang="zh-CN" dirty="0"/>
          </a:p>
          <a:p>
            <a:pPr>
              <a:lnSpc>
                <a:spcPct val="150000"/>
              </a:lnSpc>
            </a:pPr>
            <a:r>
              <a:rPr lang="en-US" altLang="zh-CN" dirty="0">
                <a:solidFill>
                  <a:srgbClr val="FF0000"/>
                </a:solidFill>
              </a:rPr>
              <a:t>Actual SQL</a:t>
            </a:r>
            <a:r>
              <a:rPr lang="en-US" altLang="zh-CN" dirty="0"/>
              <a:t>: </a:t>
            </a:r>
            <a:r>
              <a:rPr lang="en-US" altLang="zh-CN" dirty="0">
                <a:solidFill>
                  <a:srgbClr val="FF0000"/>
                </a:solidFill>
              </a:rPr>
              <a:t>ds1</a:t>
            </a:r>
            <a:r>
              <a:rPr lang="en-US" altLang="zh-CN" dirty="0"/>
              <a:t> ::: SELECT  </a:t>
            </a:r>
            <a:r>
              <a:rPr lang="en-US" altLang="zh-CN" dirty="0" err="1"/>
              <a:t>id,content,product_id</a:t>
            </a:r>
            <a:r>
              <a:rPr lang="en-US" altLang="zh-CN" dirty="0"/>
              <a:t>  FROM </a:t>
            </a:r>
            <a:r>
              <a:rPr lang="en-US" altLang="zh-CN" dirty="0">
                <a:solidFill>
                  <a:srgbClr val="FF0000"/>
                </a:solidFill>
              </a:rPr>
              <a:t>comment0</a:t>
            </a:r>
            <a:r>
              <a:rPr lang="en-US" altLang="zh-CN" dirty="0"/>
              <a:t> </a:t>
            </a:r>
            <a:endParaRPr lang="en-US" altLang="zh-CN" dirty="0"/>
          </a:p>
          <a:p>
            <a:pPr>
              <a:lnSpc>
                <a:spcPct val="150000"/>
              </a:lnSpc>
            </a:pPr>
            <a:r>
              <a:rPr lang="en-US" altLang="zh-CN" dirty="0"/>
              <a:t>  WHERE (</a:t>
            </a:r>
            <a:r>
              <a:rPr lang="en-US" altLang="zh-CN" dirty="0" err="1"/>
              <a:t>product_id</a:t>
            </a:r>
            <a:r>
              <a:rPr lang="en-US" altLang="zh-CN" dirty="0"/>
              <a:t> = ?) ::: [1252064298566418433]</a:t>
            </a:r>
            <a:endParaRPr lang="en-US" altLang="zh-CN" dirty="0"/>
          </a:p>
          <a:p>
            <a:pPr>
              <a:lnSpc>
                <a:spcPct val="150000"/>
              </a:lnSpc>
            </a:pPr>
            <a:r>
              <a:rPr lang="en-US" altLang="zh-CN" dirty="0">
                <a:solidFill>
                  <a:srgbClr val="FF0000"/>
                </a:solidFill>
              </a:rPr>
              <a:t>Actual SQL</a:t>
            </a:r>
            <a:r>
              <a:rPr lang="en-US" altLang="zh-CN" dirty="0"/>
              <a:t>: </a:t>
            </a:r>
            <a:r>
              <a:rPr lang="en-US" altLang="zh-CN" dirty="0">
                <a:solidFill>
                  <a:srgbClr val="FF0000"/>
                </a:solidFill>
              </a:rPr>
              <a:t>ds1</a:t>
            </a:r>
            <a:r>
              <a:rPr lang="en-US" altLang="zh-CN" dirty="0"/>
              <a:t> ::: SELECT  </a:t>
            </a:r>
            <a:r>
              <a:rPr lang="en-US" altLang="zh-CN" dirty="0" err="1"/>
              <a:t>id,content,product_id</a:t>
            </a:r>
            <a:r>
              <a:rPr lang="en-US" altLang="zh-CN" dirty="0"/>
              <a:t>  FROM </a:t>
            </a:r>
            <a:r>
              <a:rPr lang="en-US" altLang="zh-CN" dirty="0">
                <a:solidFill>
                  <a:srgbClr val="FF0000"/>
                </a:solidFill>
              </a:rPr>
              <a:t>comment1 </a:t>
            </a:r>
            <a:endParaRPr lang="en-US" altLang="zh-CN" dirty="0">
              <a:solidFill>
                <a:srgbClr val="FF0000"/>
              </a:solidFill>
            </a:endParaRPr>
          </a:p>
          <a:p>
            <a:pPr>
              <a:lnSpc>
                <a:spcPct val="150000"/>
              </a:lnSpc>
            </a:pPr>
            <a:r>
              <a:rPr lang="en-US" altLang="zh-CN" dirty="0"/>
              <a:t>  WHERE (</a:t>
            </a:r>
            <a:r>
              <a:rPr lang="en-US" altLang="zh-CN" dirty="0" err="1"/>
              <a:t>product_id</a:t>
            </a:r>
            <a:r>
              <a:rPr lang="en-US" altLang="zh-CN" dirty="0"/>
              <a:t> = ?) ::: [1252064298566418433]</a:t>
            </a:r>
            <a:endParaRPr lang="en-US" altLang="zh-CN" dirty="0"/>
          </a:p>
          <a:p>
            <a:endParaRPr lang="zh-CN" altLang="en-US"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
        <p:nvSpPr>
          <p:cNvPr id="3" name="文本框 2"/>
          <p:cNvSpPr txBox="1"/>
          <p:nvPr/>
        </p:nvSpPr>
        <p:spPr>
          <a:xfrm>
            <a:off x="7917180" y="2164715"/>
            <a:ext cx="3840480" cy="368300"/>
          </a:xfrm>
          <a:prstGeom prst="rect">
            <a:avLst/>
          </a:prstGeom>
          <a:noFill/>
        </p:spPr>
        <p:txBody>
          <a:bodyPr wrap="none" rtlCol="0">
            <a:spAutoFit/>
          </a:bodyPr>
          <a:p>
            <a:r>
              <a:rPr lang="zh-CN" altLang="en-US"/>
              <a:t>可以看到分别在两个库上进行了查询</a:t>
            </a:r>
            <a:endParaRPr lang="zh-CN" altLang="en-US"/>
          </a:p>
        </p:txBody>
      </p:sp>
      <p:sp>
        <p:nvSpPr>
          <p:cNvPr id="5" name="文本框 4"/>
          <p:cNvSpPr txBox="1"/>
          <p:nvPr/>
        </p:nvSpPr>
        <p:spPr>
          <a:xfrm>
            <a:off x="8020685" y="4758055"/>
            <a:ext cx="4003675" cy="922020"/>
          </a:xfrm>
          <a:prstGeom prst="rect">
            <a:avLst/>
          </a:prstGeom>
          <a:noFill/>
        </p:spPr>
        <p:txBody>
          <a:bodyPr wrap="square" rtlCol="0">
            <a:spAutoFit/>
          </a:bodyPr>
          <a:p>
            <a:pPr>
              <a:lnSpc>
                <a:spcPct val="150000"/>
              </a:lnSpc>
            </a:pPr>
            <a:r>
              <a:rPr lang="zh-CN" altLang="en-US"/>
              <a:t>可以看到根据</a:t>
            </a:r>
            <a:r>
              <a:rPr lang="en-US" altLang="zh-CN"/>
              <a:t>product_id</a:t>
            </a:r>
            <a:r>
              <a:rPr lang="zh-CN" altLang="en-US"/>
              <a:t>定位到了</a:t>
            </a:r>
            <a:r>
              <a:rPr lang="en-US" altLang="zh-CN"/>
              <a:t>ds1</a:t>
            </a:r>
            <a:r>
              <a:rPr lang="zh-CN" altLang="en-US"/>
              <a:t>库，然后分别在两个表上进行了查询</a:t>
            </a:r>
            <a:endParaRPr lang="zh-CN" altLang="en-US"/>
          </a:p>
        </p:txBody>
      </p:sp>
    </p:spTree>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339725" y="1187450"/>
            <a:ext cx="11512550" cy="5539105"/>
          </a:xfrm>
          <a:prstGeom prst="rect">
            <a:avLst/>
          </a:prstGeom>
          <a:noFill/>
        </p:spPr>
        <p:txBody>
          <a:bodyPr wrap="square" rtlCol="0">
            <a:spAutoFit/>
          </a:bodyPr>
          <a:lstStyle/>
          <a:p>
            <a:pPr lvl="0">
              <a:lnSpc>
                <a:spcPct val="150000"/>
              </a:lnSpc>
            </a:pPr>
            <a:r>
              <a:rPr lang="zh-CN" altLang="zh-CN" sz="2000" b="1" dirty="0">
                <a:latin typeface="+mn-ea"/>
                <a:ea typeface="+mn-ea"/>
                <a:hlinkClick r:id="rId1" action="ppaction://hlinkfile"/>
              </a:rPr>
              <a:t>核心概念</a:t>
            </a:r>
            <a:endParaRPr lang="zh-CN" altLang="zh-CN" b="1" dirty="0">
              <a:latin typeface="+mn-ea"/>
              <a:ea typeface="+mn-ea"/>
            </a:endParaRPr>
          </a:p>
          <a:p>
            <a:pPr lvl="0">
              <a:lnSpc>
                <a:spcPct val="150000"/>
              </a:lnSpc>
            </a:pPr>
            <a:r>
              <a:rPr lang="zh-CN" altLang="zh-CN" b="1" dirty="0">
                <a:latin typeface="+mn-ea"/>
                <a:ea typeface="+mn-ea"/>
              </a:rPr>
              <a:t>逻辑表</a:t>
            </a:r>
            <a:r>
              <a:rPr lang="zh-CN" altLang="en-US" dirty="0">
                <a:latin typeface="+mn-ea"/>
                <a:ea typeface="+mn-ea"/>
              </a:rPr>
              <a:t>：</a:t>
            </a:r>
            <a:r>
              <a:rPr lang="zh-CN" altLang="zh-CN" dirty="0">
                <a:latin typeface="+mn-ea"/>
                <a:ea typeface="+mn-ea"/>
              </a:rPr>
              <a:t>水平拆分的数据库（表）的相同逻辑和数据结构表的总称。例：</a:t>
            </a:r>
            <a:r>
              <a:rPr lang="en-US" altLang="zh-CN" dirty="0">
                <a:latin typeface="+mn-ea"/>
                <a:ea typeface="+mn-ea"/>
              </a:rPr>
              <a:t>comment</a:t>
            </a:r>
            <a:r>
              <a:rPr lang="zh-CN" altLang="zh-CN" dirty="0">
                <a:latin typeface="+mn-ea"/>
                <a:ea typeface="+mn-ea"/>
              </a:rPr>
              <a:t>数据根据主键尾数拆分为</a:t>
            </a:r>
            <a:r>
              <a:rPr lang="en-US" altLang="zh-CN" dirty="0">
                <a:latin typeface="+mn-ea"/>
                <a:ea typeface="+mn-ea"/>
              </a:rPr>
              <a:t>2</a:t>
            </a:r>
            <a:r>
              <a:rPr lang="zh-CN" altLang="zh-CN" dirty="0">
                <a:latin typeface="+mn-ea"/>
                <a:ea typeface="+mn-ea"/>
              </a:rPr>
              <a:t>张表，分别是</a:t>
            </a:r>
            <a:r>
              <a:rPr lang="en-US" altLang="zh-CN" dirty="0">
                <a:latin typeface="+mn-ea"/>
                <a:ea typeface="+mn-ea"/>
              </a:rPr>
              <a:t>comment</a:t>
            </a:r>
            <a:r>
              <a:rPr lang="zh-CN" altLang="zh-CN" dirty="0">
                <a:latin typeface="+mn-ea"/>
                <a:ea typeface="+mn-ea"/>
              </a:rPr>
              <a:t>0</a:t>
            </a:r>
            <a:r>
              <a:rPr lang="zh-CN" altLang="en-US" dirty="0">
                <a:latin typeface="+mn-ea"/>
                <a:ea typeface="+mn-ea"/>
              </a:rPr>
              <a:t>、</a:t>
            </a:r>
            <a:r>
              <a:rPr lang="en-US" altLang="zh-CN" dirty="0">
                <a:latin typeface="+mn-ea"/>
                <a:ea typeface="+mn-ea"/>
              </a:rPr>
              <a:t>comment1</a:t>
            </a:r>
            <a:r>
              <a:rPr lang="zh-CN" altLang="zh-CN" dirty="0">
                <a:latin typeface="+mn-ea"/>
                <a:ea typeface="+mn-ea"/>
              </a:rPr>
              <a:t>，他们的逻辑表名为</a:t>
            </a:r>
            <a:r>
              <a:rPr lang="en-US" altLang="zh-CN" dirty="0">
                <a:latin typeface="+mn-ea"/>
                <a:ea typeface="+mn-ea"/>
              </a:rPr>
              <a:t>comment</a:t>
            </a:r>
            <a:endParaRPr lang="en-US" altLang="zh-CN" dirty="0">
              <a:latin typeface="+mn-ea"/>
              <a:ea typeface="+mn-ea"/>
            </a:endParaRPr>
          </a:p>
          <a:p>
            <a:pPr lvl="0">
              <a:lnSpc>
                <a:spcPct val="150000"/>
              </a:lnSpc>
            </a:pPr>
            <a:endParaRPr lang="zh-CN" altLang="zh-CN" dirty="0">
              <a:latin typeface="+mn-ea"/>
              <a:ea typeface="+mn-ea"/>
            </a:endParaRPr>
          </a:p>
          <a:p>
            <a:pPr lvl="0" fontAlgn="b">
              <a:lnSpc>
                <a:spcPct val="150000"/>
              </a:lnSpc>
            </a:pPr>
            <a:r>
              <a:rPr lang="zh-CN" altLang="zh-CN" b="1" dirty="0">
                <a:latin typeface="+mn-ea"/>
                <a:ea typeface="+mn-ea"/>
              </a:rPr>
              <a:t>真实表</a:t>
            </a:r>
            <a:r>
              <a:rPr lang="zh-CN" altLang="en-US" dirty="0">
                <a:latin typeface="+mn-ea"/>
                <a:ea typeface="+mn-ea"/>
              </a:rPr>
              <a:t>：</a:t>
            </a:r>
            <a:r>
              <a:rPr lang="zh-CN" altLang="zh-CN" dirty="0">
                <a:latin typeface="+mn-ea"/>
                <a:ea typeface="+mn-ea"/>
              </a:rPr>
              <a:t>在分片的数据库中真实存在的物理表。即上个示例中的</a:t>
            </a:r>
            <a:r>
              <a:rPr lang="en-US" altLang="zh-CN" dirty="0">
                <a:latin typeface="+mn-ea"/>
                <a:ea typeface="+mn-ea"/>
              </a:rPr>
              <a:t>comment</a:t>
            </a:r>
            <a:r>
              <a:rPr lang="zh-CN" altLang="zh-CN" dirty="0">
                <a:latin typeface="+mn-ea"/>
                <a:ea typeface="+mn-ea"/>
              </a:rPr>
              <a:t>0</a:t>
            </a:r>
            <a:r>
              <a:rPr lang="zh-CN" altLang="en-US" dirty="0">
                <a:latin typeface="+mn-ea"/>
                <a:ea typeface="+mn-ea"/>
              </a:rPr>
              <a:t>、</a:t>
            </a:r>
            <a:r>
              <a:rPr lang="en-US" altLang="zh-CN" dirty="0">
                <a:latin typeface="+mn-ea"/>
                <a:ea typeface="+mn-ea"/>
              </a:rPr>
              <a:t>comment1</a:t>
            </a:r>
            <a:endParaRPr lang="en-US" altLang="zh-CN" dirty="0">
              <a:latin typeface="+mn-ea"/>
              <a:ea typeface="+mn-ea"/>
            </a:endParaRPr>
          </a:p>
          <a:p>
            <a:pPr lvl="0" fontAlgn="b">
              <a:lnSpc>
                <a:spcPct val="150000"/>
              </a:lnSpc>
            </a:pPr>
            <a:endParaRPr lang="zh-CN" altLang="zh-CN" b="1" dirty="0">
              <a:latin typeface="+mn-ea"/>
              <a:ea typeface="+mn-ea"/>
            </a:endParaRPr>
          </a:p>
          <a:p>
            <a:pPr lvl="0" fontAlgn="b">
              <a:lnSpc>
                <a:spcPct val="150000"/>
              </a:lnSpc>
            </a:pPr>
            <a:r>
              <a:rPr lang="zh-CN" altLang="zh-CN" b="1" dirty="0">
                <a:latin typeface="+mn-ea"/>
                <a:ea typeface="+mn-ea"/>
              </a:rPr>
              <a:t>数据节点</a:t>
            </a:r>
            <a:r>
              <a:rPr lang="zh-CN" altLang="en-US" dirty="0">
                <a:latin typeface="+mn-ea"/>
                <a:ea typeface="+mn-ea"/>
              </a:rPr>
              <a:t>：</a:t>
            </a:r>
            <a:r>
              <a:rPr lang="zh-CN" altLang="zh-CN" dirty="0">
                <a:latin typeface="+mn-ea"/>
                <a:ea typeface="+mn-ea"/>
              </a:rPr>
              <a:t>数据分片的最小单元。由数据源名称和数据表组成，例：ds</a:t>
            </a:r>
            <a:r>
              <a:rPr lang="en-US" altLang="zh-CN" dirty="0">
                <a:latin typeface="+mn-ea"/>
                <a:ea typeface="+mn-ea"/>
              </a:rPr>
              <a:t>0</a:t>
            </a:r>
            <a:r>
              <a:rPr lang="zh-CN" altLang="zh-CN" dirty="0">
                <a:latin typeface="+mn-ea"/>
                <a:ea typeface="+mn-ea"/>
              </a:rPr>
              <a:t>.</a:t>
            </a:r>
            <a:r>
              <a:rPr lang="en-US" altLang="zh-CN" dirty="0">
                <a:latin typeface="+mn-ea"/>
                <a:ea typeface="+mn-ea"/>
              </a:rPr>
              <a:t>comment</a:t>
            </a:r>
            <a:r>
              <a:rPr lang="zh-CN" altLang="zh-CN" dirty="0">
                <a:latin typeface="+mn-ea"/>
                <a:ea typeface="+mn-ea"/>
              </a:rPr>
              <a:t>0</a:t>
            </a:r>
            <a:endParaRPr lang="en-US" altLang="zh-CN" dirty="0">
              <a:latin typeface="+mn-ea"/>
              <a:ea typeface="+mn-ea"/>
            </a:endParaRPr>
          </a:p>
          <a:p>
            <a:pPr lvl="0" fontAlgn="b">
              <a:lnSpc>
                <a:spcPct val="150000"/>
              </a:lnSpc>
            </a:pPr>
            <a:endParaRPr lang="zh-CN" altLang="zh-CN" dirty="0">
              <a:latin typeface="+mn-ea"/>
              <a:ea typeface="+mn-ea"/>
            </a:endParaRPr>
          </a:p>
          <a:p>
            <a:pPr lvl="0" fontAlgn="b">
              <a:lnSpc>
                <a:spcPct val="150000"/>
              </a:lnSpc>
            </a:pPr>
            <a:r>
              <a:rPr lang="zh-CN" altLang="zh-CN" b="1" dirty="0">
                <a:latin typeface="+mn-ea"/>
                <a:ea typeface="+mn-ea"/>
              </a:rPr>
              <a:t>绑定表</a:t>
            </a:r>
            <a:r>
              <a:rPr lang="zh-CN" altLang="en-US" dirty="0">
                <a:latin typeface="+mn-ea"/>
                <a:ea typeface="+mn-ea"/>
              </a:rPr>
              <a:t>：</a:t>
            </a:r>
            <a:r>
              <a:rPr lang="zh-CN" altLang="zh-CN" dirty="0">
                <a:latin typeface="+mn-ea"/>
                <a:ea typeface="+mn-ea"/>
              </a:rPr>
              <a:t>指</a:t>
            </a:r>
            <a:r>
              <a:rPr lang="zh-CN" altLang="zh-CN" dirty="0">
                <a:solidFill>
                  <a:srgbClr val="FF0000"/>
                </a:solidFill>
                <a:latin typeface="+mn-ea"/>
                <a:ea typeface="+mn-ea"/>
              </a:rPr>
              <a:t>分片规则一致的主表和子表</a:t>
            </a:r>
            <a:r>
              <a:rPr lang="zh-CN" altLang="en-US" dirty="0">
                <a:latin typeface="+mn-ea"/>
                <a:ea typeface="+mn-ea"/>
              </a:rPr>
              <a:t>，</a:t>
            </a:r>
            <a:r>
              <a:rPr lang="zh-CN" altLang="zh-CN" dirty="0">
                <a:latin typeface="+mn-ea"/>
                <a:ea typeface="+mn-ea"/>
              </a:rPr>
              <a:t>绑定表之间的多表关联查询不会出现笛卡尔积关联，关联查询效率将大大提升</a:t>
            </a:r>
            <a:r>
              <a:rPr lang="zh-CN" altLang="en-US" dirty="0">
                <a:latin typeface="+mn-ea"/>
                <a:ea typeface="+mn-ea"/>
              </a:rPr>
              <a:t>，如商品和商品的评论都按以商品</a:t>
            </a:r>
            <a:r>
              <a:rPr lang="en-US" altLang="zh-CN" dirty="0">
                <a:latin typeface="+mn-ea"/>
                <a:ea typeface="+mn-ea"/>
              </a:rPr>
              <a:t>ID</a:t>
            </a:r>
            <a:r>
              <a:rPr lang="zh-CN" altLang="en-US" dirty="0">
                <a:latin typeface="+mn-ea"/>
                <a:ea typeface="+mn-ea"/>
              </a:rPr>
              <a:t>作为分片规则中的元素。</a:t>
            </a:r>
            <a:endParaRPr lang="en-US" altLang="zh-CN" dirty="0">
              <a:latin typeface="+mn-ea"/>
              <a:ea typeface="+mn-ea"/>
            </a:endParaRPr>
          </a:p>
          <a:p>
            <a:pPr lvl="0" fontAlgn="b">
              <a:lnSpc>
                <a:spcPct val="150000"/>
              </a:lnSpc>
            </a:pPr>
            <a:endParaRPr lang="en-US" altLang="zh-CN" dirty="0">
              <a:latin typeface="+mn-ea"/>
              <a:ea typeface="+mn-ea"/>
            </a:endParaRPr>
          </a:p>
          <a:p>
            <a:pPr lvl="0" fontAlgn="b">
              <a:lnSpc>
                <a:spcPct val="150000"/>
              </a:lnSpc>
            </a:pPr>
            <a:r>
              <a:rPr lang="zh-CN" altLang="en-US" b="1" dirty="0">
                <a:latin typeface="+mn-ea"/>
                <a:ea typeface="+mn-ea"/>
              </a:rPr>
              <a:t>广播表</a:t>
            </a:r>
            <a:r>
              <a:rPr lang="zh-CN" altLang="en-US" dirty="0">
                <a:latin typeface="+mn-ea"/>
                <a:ea typeface="+mn-ea"/>
              </a:rPr>
              <a:t>：指所有的分片数据源中都存在的表，表结构和表中的数据在每个数据库中均完全一致。适用于数据量不大且需要与海量数据的表进行关联查询的场景，例如：字典表。</a:t>
            </a:r>
            <a:endParaRPr lang="zh-CN" altLang="en-US" dirty="0">
              <a:latin typeface="+mn-ea"/>
              <a:ea typeface="+mn-ea"/>
            </a:endParaRPr>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327660" y="1268730"/>
            <a:ext cx="11753215" cy="5077460"/>
          </a:xfrm>
          <a:prstGeom prst="rect">
            <a:avLst/>
          </a:prstGeom>
          <a:noFill/>
        </p:spPr>
        <p:txBody>
          <a:bodyPr wrap="square" rtlCol="0">
            <a:spAutoFit/>
          </a:bodyPr>
          <a:lstStyle/>
          <a:p>
            <a:pPr lvl="0">
              <a:lnSpc>
                <a:spcPct val="150000"/>
              </a:lnSpc>
            </a:pPr>
            <a:r>
              <a:rPr lang="zh-CN" altLang="en-US" b="1" dirty="0">
                <a:latin typeface="+mn-ea"/>
                <a:ea typeface="+mn-ea"/>
                <a:hlinkClick r:id="rId1" action="ppaction://hlinkfile"/>
              </a:rPr>
              <a:t>分片键</a:t>
            </a:r>
            <a:r>
              <a:rPr lang="zh-CN" altLang="en-US" dirty="0">
                <a:latin typeface="+mn-ea"/>
                <a:ea typeface="+mn-ea"/>
                <a:hlinkClick r:id="rId1" action="ppaction://hlinkfile"/>
              </a:rPr>
              <a:t>：</a:t>
            </a:r>
            <a:r>
              <a:rPr lang="zh-CN" altLang="en-US" dirty="0">
                <a:latin typeface="+mn-ea"/>
                <a:ea typeface="+mn-ea"/>
              </a:rPr>
              <a:t>用于分片的数据库字段，是将数据库</a:t>
            </a:r>
            <a:r>
              <a:rPr lang="en-US" altLang="zh-CN" dirty="0">
                <a:latin typeface="+mn-ea"/>
                <a:ea typeface="+mn-ea"/>
              </a:rPr>
              <a:t>(</a:t>
            </a:r>
            <a:r>
              <a:rPr lang="zh-CN" altLang="en-US" dirty="0">
                <a:latin typeface="+mn-ea"/>
                <a:ea typeface="+mn-ea"/>
              </a:rPr>
              <a:t>表</a:t>
            </a:r>
            <a:r>
              <a:rPr lang="en-US" altLang="zh-CN" dirty="0">
                <a:latin typeface="+mn-ea"/>
                <a:ea typeface="+mn-ea"/>
              </a:rPr>
              <a:t>)</a:t>
            </a:r>
            <a:r>
              <a:rPr lang="zh-CN" altLang="en-US" dirty="0">
                <a:latin typeface="+mn-ea"/>
                <a:ea typeface="+mn-ea"/>
              </a:rPr>
              <a:t>水平拆分的关键字段，例：将商品表中的主键的尾数取模分片，则商品主键为分片字段，</a:t>
            </a:r>
            <a:r>
              <a:rPr lang="en-US" altLang="zh-CN" dirty="0" err="1">
                <a:latin typeface="+mn-ea"/>
                <a:ea typeface="+mn-ea"/>
              </a:rPr>
              <a:t>ShardingSphere</a:t>
            </a:r>
            <a:r>
              <a:rPr lang="zh-CN" altLang="en-US" dirty="0">
                <a:latin typeface="+mn-ea"/>
                <a:ea typeface="+mn-ea"/>
              </a:rPr>
              <a:t>也支持根据多个字段进行分片</a:t>
            </a:r>
            <a:endParaRPr lang="en-US" altLang="zh-CN" dirty="0">
              <a:latin typeface="+mn-ea"/>
              <a:ea typeface="+mn-ea"/>
            </a:endParaRPr>
          </a:p>
          <a:p>
            <a:pPr lvl="0">
              <a:lnSpc>
                <a:spcPct val="150000"/>
              </a:lnSpc>
            </a:pPr>
            <a:endParaRPr lang="zh-CN" altLang="zh-CN" dirty="0">
              <a:latin typeface="+mn-ea"/>
              <a:ea typeface="+mn-ea"/>
            </a:endParaRPr>
          </a:p>
          <a:p>
            <a:pPr lvl="0" fontAlgn="b">
              <a:lnSpc>
                <a:spcPct val="150000"/>
              </a:lnSpc>
            </a:pPr>
            <a:r>
              <a:rPr lang="zh-CN" altLang="en-US" b="1" dirty="0">
                <a:latin typeface="+mn-ea"/>
                <a:ea typeface="+mn-ea"/>
                <a:hlinkClick r:id="rId2" action="ppaction://hlinkfile"/>
              </a:rPr>
              <a:t>分片算法</a:t>
            </a:r>
            <a:r>
              <a:rPr lang="zh-CN" altLang="en-US" dirty="0">
                <a:latin typeface="+mn-ea"/>
                <a:ea typeface="+mn-ea"/>
                <a:hlinkClick r:id="rId2" action="ppaction://hlinkfile"/>
              </a:rPr>
              <a:t>：</a:t>
            </a:r>
            <a:r>
              <a:rPr lang="zh-CN" altLang="en-US" dirty="0"/>
              <a:t>通过分片算法将数据分片，有内置的分片算法也可以根据需要自行实现。</a:t>
            </a:r>
            <a:endParaRPr lang="zh-CN" altLang="en-US" dirty="0"/>
          </a:p>
          <a:p>
            <a:pPr marL="285750" lvl="0" indent="-285750" fontAlgn="b">
              <a:lnSpc>
                <a:spcPct val="150000"/>
              </a:lnSpc>
              <a:buFont typeface="Wingdings" panose="05000000000000000000" charset="0"/>
              <a:buChar char=""/>
            </a:pPr>
            <a:r>
              <a:rPr lang="zh-CN" altLang="en-US" dirty="0">
                <a:latin typeface="+mn-ea"/>
                <a:ea typeface="+mn-ea"/>
              </a:rPr>
              <a:t>自动分片算法</a:t>
            </a:r>
            <a:endParaRPr lang="zh-CN" altLang="en-US" dirty="0">
              <a:latin typeface="+mn-ea"/>
              <a:ea typeface="+mn-ea"/>
            </a:endParaRPr>
          </a:p>
          <a:p>
            <a:pPr marL="742950" lvl="1" indent="-285750" fontAlgn="b">
              <a:lnSpc>
                <a:spcPct val="150000"/>
              </a:lnSpc>
              <a:buFont typeface="Wingdings" panose="05000000000000000000" charset="0"/>
              <a:buChar char=""/>
            </a:pPr>
            <a:r>
              <a:rPr lang="zh-CN" altLang="en-US" dirty="0">
                <a:latin typeface="+mn-ea"/>
                <a:ea typeface="+mn-ea"/>
              </a:rPr>
              <a:t>取模分片算法</a:t>
            </a:r>
            <a:endParaRPr lang="zh-CN" altLang="en-US" dirty="0">
              <a:latin typeface="+mn-ea"/>
              <a:ea typeface="+mn-ea"/>
            </a:endParaRPr>
          </a:p>
          <a:p>
            <a:pPr marL="742950" lvl="1" indent="-285750" fontAlgn="b">
              <a:lnSpc>
                <a:spcPct val="150000"/>
              </a:lnSpc>
              <a:buFont typeface="Wingdings" panose="05000000000000000000" charset="0"/>
              <a:buChar char=""/>
            </a:pPr>
            <a:r>
              <a:rPr lang="en-US" altLang="zh-CN" dirty="0">
                <a:latin typeface="+mn-ea"/>
                <a:ea typeface="+mn-ea"/>
              </a:rPr>
              <a:t>哈希取模分片算法</a:t>
            </a:r>
            <a:endParaRPr lang="zh-CN" altLang="en-US" dirty="0">
              <a:latin typeface="+mn-ea"/>
              <a:ea typeface="+mn-ea"/>
            </a:endParaRPr>
          </a:p>
          <a:p>
            <a:pPr marL="742950" lvl="1" indent="-285750" fontAlgn="b">
              <a:lnSpc>
                <a:spcPct val="150000"/>
              </a:lnSpc>
              <a:buFont typeface="Wingdings" panose="05000000000000000000" charset="0"/>
              <a:buChar char=""/>
            </a:pPr>
            <a:r>
              <a:rPr lang="en-US" altLang="zh-CN" dirty="0">
                <a:latin typeface="+mn-ea"/>
                <a:ea typeface="+mn-ea"/>
              </a:rPr>
              <a:t>基于分片容量的范围分片</a:t>
            </a:r>
            <a:r>
              <a:rPr lang="zh-CN" altLang="en-US" dirty="0">
                <a:latin typeface="+mn-ea"/>
                <a:ea typeface="+mn-ea"/>
              </a:rPr>
              <a:t>算法</a:t>
            </a:r>
            <a:endParaRPr lang="en-US" altLang="zh-CN" dirty="0">
              <a:latin typeface="+mn-ea"/>
              <a:ea typeface="+mn-ea"/>
            </a:endParaRPr>
          </a:p>
          <a:p>
            <a:pPr marL="742950" lvl="1" indent="-285750" fontAlgn="b">
              <a:lnSpc>
                <a:spcPct val="150000"/>
              </a:lnSpc>
              <a:buFont typeface="Wingdings" panose="05000000000000000000" charset="0"/>
              <a:buChar char=""/>
            </a:pPr>
            <a:r>
              <a:rPr lang="en-US" altLang="zh-CN" dirty="0">
                <a:latin typeface="+mn-ea"/>
                <a:ea typeface="+mn-ea"/>
              </a:rPr>
              <a:t>基于分片边界的范围分片算法</a:t>
            </a:r>
            <a:endParaRPr lang="en-US" altLang="zh-CN" dirty="0">
              <a:latin typeface="+mn-ea"/>
              <a:ea typeface="+mn-ea"/>
            </a:endParaRPr>
          </a:p>
          <a:p>
            <a:pPr marL="285750" lvl="0" indent="-285750" fontAlgn="b">
              <a:lnSpc>
                <a:spcPct val="150000"/>
              </a:lnSpc>
              <a:buFont typeface="Wingdings" panose="05000000000000000000" charset="0"/>
              <a:buChar char=""/>
            </a:pPr>
            <a:r>
              <a:rPr lang="zh-CN" altLang="en-US" dirty="0">
                <a:latin typeface="+mn-ea"/>
                <a:ea typeface="+mn-ea"/>
              </a:rPr>
              <a:t>标准分片算法</a:t>
            </a:r>
            <a:endParaRPr lang="zh-CN" altLang="en-US" dirty="0">
              <a:latin typeface="+mn-ea"/>
              <a:ea typeface="+mn-ea"/>
            </a:endParaRPr>
          </a:p>
          <a:p>
            <a:pPr marL="742950" lvl="1" indent="-285750" fontAlgn="b">
              <a:lnSpc>
                <a:spcPct val="150000"/>
              </a:lnSpc>
              <a:buFont typeface="Wingdings" panose="05000000000000000000" charset="0"/>
              <a:buChar char=""/>
            </a:pPr>
            <a:r>
              <a:rPr lang="en-US" altLang="zh-CN" dirty="0">
                <a:latin typeface="+mn-ea"/>
                <a:ea typeface="+mn-ea"/>
              </a:rPr>
              <a:t>行表达式分片算法</a:t>
            </a:r>
            <a:endParaRPr lang="zh-CN" altLang="en-US" dirty="0">
              <a:latin typeface="+mn-ea"/>
              <a:ea typeface="+mn-ea"/>
            </a:endParaRPr>
          </a:p>
          <a:p>
            <a:pPr marL="742950" lvl="1" indent="-285750" fontAlgn="b">
              <a:lnSpc>
                <a:spcPct val="150000"/>
              </a:lnSpc>
              <a:buFont typeface="Wingdings" panose="05000000000000000000" charset="0"/>
              <a:buChar char=""/>
            </a:pPr>
            <a:r>
              <a:rPr lang="en-US" altLang="zh-CN" dirty="0">
                <a:latin typeface="+mn-ea"/>
                <a:ea typeface="+mn-ea"/>
              </a:rPr>
              <a:t>时间范围分片算法</a:t>
            </a:r>
            <a:endParaRPr lang="en-US" altLang="zh-CN" dirty="0">
              <a:latin typeface="+mn-ea"/>
              <a:ea typeface="+mn-ea"/>
            </a:endParaRPr>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4.3.3</a:t>
            </a:r>
            <a:r>
              <a:rPr lang="zh-CN" altLang="en-US" sz="2800" b="1" dirty="0">
                <a:solidFill>
                  <a:schemeClr val="tx1">
                    <a:lumMod val="85000"/>
                    <a:lumOff val="15000"/>
                  </a:schemeClr>
                </a:solidFill>
                <a:latin typeface="+mn-ea"/>
                <a:ea typeface="+mn-ea"/>
              </a:rPr>
              <a:t> 数据分片（分库分表）</a:t>
            </a:r>
            <a:endParaRPr lang="zh-CN" altLang="en-US" sz="2800" b="1" dirty="0">
              <a:solidFill>
                <a:schemeClr val="tx1">
                  <a:lumMod val="85000"/>
                  <a:lumOff val="15000"/>
                </a:schemeClr>
              </a:solidFill>
              <a:latin typeface="+mn-ea"/>
              <a:ea typeface="+mn-ea"/>
            </a:endParaRPr>
          </a:p>
        </p:txBody>
      </p:sp>
      <p:sp>
        <p:nvSpPr>
          <p:cNvPr id="3" name="文本框 2"/>
          <p:cNvSpPr txBox="1"/>
          <p:nvPr/>
        </p:nvSpPr>
        <p:spPr>
          <a:xfrm>
            <a:off x="5341620" y="3138805"/>
            <a:ext cx="4161155" cy="216852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a:t>复合分片算法</a:t>
            </a:r>
            <a:endParaRPr lang="zh-CN" altLang="en-US"/>
          </a:p>
          <a:p>
            <a:pPr marL="742950" lvl="1" indent="-285750">
              <a:lnSpc>
                <a:spcPct val="150000"/>
              </a:lnSpc>
              <a:buFont typeface="Arial" panose="020B0604020202020204" pitchFamily="34" charset="0"/>
              <a:buChar char="•"/>
            </a:pPr>
            <a:r>
              <a:rPr lang="zh-CN" altLang="en-US"/>
              <a:t>复合行表达式分片算法</a:t>
            </a:r>
            <a:endParaRPr lang="zh-CN" altLang="en-US"/>
          </a:p>
          <a:p>
            <a:pPr marL="285750" lvl="0" indent="-285750">
              <a:lnSpc>
                <a:spcPct val="150000"/>
              </a:lnSpc>
              <a:buFont typeface="Arial" panose="020B0604020202020204" pitchFamily="34" charset="0"/>
              <a:buChar char="•"/>
            </a:pPr>
            <a:r>
              <a:rPr lang="zh-CN" altLang="en-US"/>
              <a:t>Hint 分片算法</a:t>
            </a:r>
            <a:endParaRPr lang="zh-CN" altLang="en-US"/>
          </a:p>
          <a:p>
            <a:pPr marL="742950" lvl="1" indent="-285750">
              <a:lnSpc>
                <a:spcPct val="150000"/>
              </a:lnSpc>
              <a:buFont typeface="Arial" panose="020B0604020202020204" pitchFamily="34" charset="0"/>
              <a:buChar char="•"/>
            </a:pPr>
            <a:r>
              <a:rPr lang="zh-CN" altLang="en-US"/>
              <a:t>Hint 行表达式分片算法</a:t>
            </a:r>
            <a:endParaRPr lang="zh-CN" altLang="en-US"/>
          </a:p>
          <a:p>
            <a:pPr marL="285750" lvl="0" indent="-285750">
              <a:lnSpc>
                <a:spcPct val="150000"/>
              </a:lnSpc>
              <a:buFont typeface="Arial" panose="020B0604020202020204" pitchFamily="34" charset="0"/>
              <a:buChar char="•"/>
            </a:pPr>
            <a:r>
              <a:rPr lang="zh-CN" altLang="en-US"/>
              <a:t>自定义类分片算法</a:t>
            </a:r>
            <a:endParaRPr lang="zh-CN" altLang="en-US"/>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468783" y="2392061"/>
            <a:ext cx="11379200" cy="2819400"/>
          </a:xfrm>
          <a:prstGeom prst="rect">
            <a:avLst/>
          </a:prstGeom>
        </p:spPr>
      </p:pic>
      <p:sp>
        <p:nvSpPr>
          <p:cNvPr id="9" name="矩形 8"/>
          <p:cNvSpPr/>
          <p:nvPr/>
        </p:nvSpPr>
        <p:spPr>
          <a:xfrm flipV="1">
            <a:off x="168275" y="1047736"/>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341871" y="1262487"/>
            <a:ext cx="11444287" cy="677108"/>
          </a:xfrm>
          <a:prstGeom prst="rect">
            <a:avLst/>
          </a:prstGeom>
          <a:noFill/>
        </p:spPr>
        <p:txBody>
          <a:bodyPr wrap="square" rtlCol="0">
            <a:spAutoFit/>
          </a:bodyPr>
          <a:lstStyle/>
          <a:p>
            <a:r>
              <a:rPr lang="en-US" altLang="zh-CN" sz="2000" dirty="0"/>
              <a:t>MyBatis</a:t>
            </a:r>
            <a:endParaRPr lang="en-US" altLang="zh-CN" sz="2000" dirty="0"/>
          </a:p>
          <a:p>
            <a:endParaRPr lang="zh-CN" altLang="en-US" dirty="0"/>
          </a:p>
        </p:txBody>
      </p:sp>
      <p:sp>
        <p:nvSpPr>
          <p:cNvPr id="3" name="文本框 2"/>
          <p:cNvSpPr txBox="1"/>
          <p:nvPr/>
        </p:nvSpPr>
        <p:spPr>
          <a:xfrm>
            <a:off x="341459" y="1732396"/>
            <a:ext cx="3005951" cy="400110"/>
          </a:xfrm>
          <a:prstGeom prst="rect">
            <a:avLst/>
          </a:prstGeom>
          <a:noFill/>
        </p:spPr>
        <p:txBody>
          <a:bodyPr wrap="none" rtlCol="0">
            <a:spAutoFit/>
          </a:bodyPr>
          <a:lstStyle/>
          <a:p>
            <a:r>
              <a:rPr lang="zh-CN" altLang="en-US" sz="2000" dirty="0"/>
              <a:t>将查询的结果映射为对象</a:t>
            </a:r>
            <a:endParaRPr lang="zh-CN" altLang="en-US" sz="2000" dirty="0"/>
          </a:p>
        </p:txBody>
      </p:sp>
      <p:sp>
        <p:nvSpPr>
          <p:cNvPr id="12" name="圆角矩形 11"/>
          <p:cNvSpPr/>
          <p:nvPr/>
        </p:nvSpPr>
        <p:spPr>
          <a:xfrm>
            <a:off x="943980" y="2756772"/>
            <a:ext cx="8891998" cy="358311"/>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cxnSp>
        <p:nvCxnSpPr>
          <p:cNvPr id="14" name="直接箭头连接符 13"/>
          <p:cNvCxnSpPr/>
          <p:nvPr/>
        </p:nvCxnSpPr>
        <p:spPr>
          <a:xfrm flipH="1" flipV="1">
            <a:off x="4535091" y="3479794"/>
            <a:ext cx="1458220" cy="242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331144" y="3473616"/>
            <a:ext cx="2236510" cy="400110"/>
          </a:xfrm>
          <a:prstGeom prst="rect">
            <a:avLst/>
          </a:prstGeom>
          <a:noFill/>
        </p:spPr>
        <p:txBody>
          <a:bodyPr wrap="none" rtlCol="0">
            <a:spAutoFit/>
          </a:bodyPr>
          <a:lstStyle/>
          <a:p>
            <a:r>
              <a:rPr lang="zh-CN" altLang="en-US" sz="2000" dirty="0"/>
              <a:t>映射器的接口方法</a:t>
            </a:r>
            <a:endParaRPr lang="zh-CN" altLang="en-US" sz="2000" dirty="0"/>
          </a:p>
        </p:txBody>
      </p:sp>
      <p:cxnSp>
        <p:nvCxnSpPr>
          <p:cNvPr id="18" name="直接箭头连接符 17"/>
          <p:cNvCxnSpPr/>
          <p:nvPr/>
        </p:nvCxnSpPr>
        <p:spPr>
          <a:xfrm flipH="1">
            <a:off x="6857068" y="1911215"/>
            <a:ext cx="1184663" cy="823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970358" y="1305683"/>
            <a:ext cx="3901736" cy="962315"/>
          </a:xfrm>
          <a:prstGeom prst="rect">
            <a:avLst/>
          </a:prstGeom>
          <a:noFill/>
        </p:spPr>
        <p:txBody>
          <a:bodyPr wrap="square" rtlCol="0">
            <a:spAutoFit/>
          </a:bodyPr>
          <a:lstStyle/>
          <a:p>
            <a:pPr>
              <a:lnSpc>
                <a:spcPct val="150000"/>
              </a:lnSpc>
            </a:pPr>
            <a:r>
              <a:rPr lang="zh-CN" altLang="en-US" sz="2000" dirty="0"/>
              <a:t>映射器的定义，支持注解和</a:t>
            </a:r>
            <a:r>
              <a:rPr lang="en-US" altLang="zh-CN" sz="2000" dirty="0"/>
              <a:t>XML</a:t>
            </a:r>
            <a:r>
              <a:rPr lang="zh-CN" altLang="en-US" sz="2000" dirty="0"/>
              <a:t>两种定义方法</a:t>
            </a:r>
            <a:endParaRPr lang="zh-CN" altLang="en-US" sz="2000" dirty="0"/>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4.1 </a:t>
            </a:r>
            <a:r>
              <a:rPr lang="zh-CN" altLang="en-US" sz="2800" b="1" dirty="0">
                <a:latin typeface="微软雅黑" charset="0"/>
                <a:ea typeface="微软雅黑" charset="0"/>
                <a:cs typeface="微软雅黑" charset="0"/>
              </a:rPr>
              <a:t>MyBatis框架使用回顾</a:t>
            </a:r>
            <a:endParaRPr lang="zh-CN" altLang="en-US" sz="2800" b="1" dirty="0">
              <a:latin typeface="微软雅黑" charset="0"/>
              <a:ea typeface="微软雅黑" charset="0"/>
              <a:cs typeface="微软雅黑" charset="0"/>
            </a:endParaRPr>
          </a:p>
        </p:txBody>
      </p:sp>
    </p:spTree>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
        <p:nvSpPr>
          <p:cNvPr id="6" name="文本框 5"/>
          <p:cNvSpPr txBox="1"/>
          <p:nvPr/>
        </p:nvSpPr>
        <p:spPr>
          <a:xfrm>
            <a:off x="457201" y="1343025"/>
            <a:ext cx="11072812" cy="9623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a:t>NoSQL</a:t>
            </a:r>
            <a:r>
              <a:rPr lang="zh-CN" altLang="en-US" sz="2000" dirty="0"/>
              <a:t>数据库：</a:t>
            </a:r>
            <a:r>
              <a:rPr lang="en-US" altLang="zh-CN" sz="2000" dirty="0"/>
              <a:t> MongoDB</a:t>
            </a:r>
            <a:r>
              <a:rPr lang="zh-CN" altLang="en-US" sz="2000" dirty="0"/>
              <a:t>、</a:t>
            </a:r>
            <a:r>
              <a:rPr lang="en-US" altLang="zh-CN" sz="2000" dirty="0" err="1"/>
              <a:t>Hbase</a:t>
            </a:r>
            <a:r>
              <a:rPr lang="zh-CN" altLang="en-US" sz="2000" dirty="0"/>
              <a:t>、</a:t>
            </a:r>
            <a:r>
              <a:rPr lang="en-US" altLang="zh-CN" sz="2000" dirty="0"/>
              <a:t>Key-Value</a:t>
            </a:r>
            <a:r>
              <a:rPr lang="zh-CN" altLang="en-US" sz="2000" dirty="0"/>
              <a:t>数据库、时序数据库、图数据库、全文搜索数据库等</a:t>
            </a:r>
            <a:endParaRPr lang="en-US" altLang="zh-CN" sz="2000" dirty="0"/>
          </a:p>
        </p:txBody>
      </p:sp>
      <p:pic>
        <p:nvPicPr>
          <p:cNvPr id="2" name="图片 1"/>
          <p:cNvPicPr>
            <a:picLocks noChangeAspect="1"/>
          </p:cNvPicPr>
          <p:nvPr/>
        </p:nvPicPr>
        <p:blipFill>
          <a:blip r:embed="rId1"/>
          <a:stretch>
            <a:fillRect/>
          </a:stretch>
        </p:blipFill>
        <p:spPr>
          <a:xfrm>
            <a:off x="2023237" y="2069261"/>
            <a:ext cx="7472172" cy="4483303"/>
          </a:xfrm>
          <a:prstGeom prst="rect">
            <a:avLst/>
          </a:prstGeom>
        </p:spPr>
      </p:pic>
    </p:spTree>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559594" y="1301058"/>
            <a:ext cx="11072812" cy="327063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a:t>MongoDB </a:t>
            </a:r>
            <a:r>
              <a:rPr lang="zh-CN" altLang="en-US" sz="2000" dirty="0"/>
              <a:t>是一个基于分布式文件存储的数据库。由 </a:t>
            </a:r>
            <a:r>
              <a:rPr lang="en-US" altLang="zh-CN" sz="2000" dirty="0"/>
              <a:t>C++ </a:t>
            </a:r>
            <a:r>
              <a:rPr lang="zh-CN" altLang="en-US" sz="2000" dirty="0"/>
              <a:t>语言编写。旨在为 </a:t>
            </a:r>
            <a:r>
              <a:rPr lang="en-US" altLang="zh-CN" sz="2000" dirty="0"/>
              <a:t>WEB </a:t>
            </a:r>
            <a:r>
              <a:rPr lang="zh-CN" altLang="en-US" sz="2000" dirty="0"/>
              <a:t>应用提供可扩展的高性能数据存储解决方案。</a:t>
            </a:r>
            <a:endParaRPr lang="en-US" altLang="zh-CN" sz="2000" dirty="0"/>
          </a:p>
          <a:p>
            <a:pPr marL="342900" indent="-342900">
              <a:lnSpc>
                <a:spcPct val="150000"/>
              </a:lnSpc>
              <a:buFont typeface="Arial" panose="020B0604020202020204" pitchFamily="34" charset="0"/>
              <a:buChar char="•"/>
            </a:pPr>
            <a:r>
              <a:rPr lang="en-US" altLang="zh-CN" sz="2000" dirty="0"/>
              <a:t>MongoDB </a:t>
            </a:r>
            <a:r>
              <a:rPr lang="zh-CN" altLang="en-US" sz="2000" dirty="0"/>
              <a:t>是非关系数据库当中功能最像关系数据库的，它支持的数据结构非常松散，可以存储比较复杂的数据类型。同时还支持的强大的查询语言，几乎可以实现类似关系数据库</a:t>
            </a:r>
            <a:r>
              <a:rPr lang="zh-CN" altLang="en-US" sz="2000" dirty="0">
                <a:solidFill>
                  <a:srgbClr val="FF0000"/>
                </a:solidFill>
              </a:rPr>
              <a:t>单表查询</a:t>
            </a:r>
            <a:r>
              <a:rPr lang="zh-CN" altLang="en-US" sz="2000" dirty="0"/>
              <a:t>的绝大部分功能，而且还支持对数据建立索引，但</a:t>
            </a:r>
            <a:r>
              <a:rPr lang="zh-CN" altLang="en-US" sz="2000" dirty="0">
                <a:solidFill>
                  <a:srgbClr val="FF0000"/>
                </a:solidFill>
              </a:rPr>
              <a:t>不支持事务、</a:t>
            </a:r>
            <a:r>
              <a:rPr lang="en-US" altLang="zh-CN" sz="2000" dirty="0">
                <a:solidFill>
                  <a:srgbClr val="FF0000"/>
                </a:solidFill>
              </a:rPr>
              <a:t>join</a:t>
            </a:r>
            <a:r>
              <a:rPr lang="zh-CN" altLang="en-US" sz="2000" dirty="0">
                <a:solidFill>
                  <a:srgbClr val="FF0000"/>
                </a:solidFill>
              </a:rPr>
              <a:t>、复杂查询</a:t>
            </a:r>
            <a:r>
              <a:rPr lang="zh-CN" altLang="en-US" sz="2000" dirty="0"/>
              <a:t>。</a:t>
            </a:r>
            <a:endParaRPr lang="en-US" altLang="zh-CN" sz="2000" dirty="0"/>
          </a:p>
          <a:p>
            <a:pPr marL="342900" indent="-342900">
              <a:lnSpc>
                <a:spcPct val="150000"/>
              </a:lnSpc>
              <a:buFont typeface="Arial" panose="020B0604020202020204" pitchFamily="34" charset="0"/>
              <a:buChar char="•"/>
            </a:pPr>
            <a:r>
              <a:rPr lang="en-US" altLang="zh-CN" sz="2000" dirty="0"/>
              <a:t>MongoDB </a:t>
            </a:r>
            <a:r>
              <a:rPr lang="zh-CN" altLang="en-US" sz="2000" dirty="0"/>
              <a:t>将数据存储为一个文档，数据结构由键值</a:t>
            </a:r>
            <a:r>
              <a:rPr lang="en-US" altLang="zh-CN" sz="2000" dirty="0"/>
              <a:t>(key=&gt;value)</a:t>
            </a:r>
            <a:r>
              <a:rPr lang="zh-CN" altLang="en-US" sz="2000" dirty="0"/>
              <a:t>对组成。</a:t>
            </a:r>
            <a:r>
              <a:rPr lang="en-US" altLang="zh-CN" sz="2000" dirty="0"/>
              <a:t>MongoDB </a:t>
            </a:r>
            <a:r>
              <a:rPr lang="zh-CN" altLang="en-US" sz="2000" dirty="0"/>
              <a:t>文档类似于 </a:t>
            </a:r>
            <a:r>
              <a:rPr lang="en-US" altLang="zh-CN" sz="2000" dirty="0"/>
              <a:t>JSON </a:t>
            </a:r>
            <a:r>
              <a:rPr lang="zh-CN" altLang="en-US" sz="2000" dirty="0"/>
              <a:t>对象。字段值可以包含其他文档，数组及文档数组。</a:t>
            </a:r>
            <a:endParaRPr lang="zh-CN" altLang="en-US" sz="2000" dirty="0"/>
          </a:p>
        </p:txBody>
      </p:sp>
      <p:pic>
        <p:nvPicPr>
          <p:cNvPr id="10" name="图片 9"/>
          <p:cNvPicPr>
            <a:picLocks noChangeAspect="1"/>
          </p:cNvPicPr>
          <p:nvPr/>
        </p:nvPicPr>
        <p:blipFill>
          <a:blip r:embed="rId1"/>
          <a:stretch>
            <a:fillRect/>
          </a:stretch>
        </p:blipFill>
        <p:spPr>
          <a:xfrm>
            <a:off x="6600825" y="5119596"/>
            <a:ext cx="4631436" cy="1381305"/>
          </a:xfrm>
          <a:prstGeom prst="rect">
            <a:avLst/>
          </a:prstGeom>
        </p:spPr>
      </p:pic>
      <p:sp>
        <p:nvSpPr>
          <p:cNvPr id="2" name="矩形 1"/>
          <p:cNvSpPr/>
          <p:nvPr/>
        </p:nvSpPr>
        <p:spPr>
          <a:xfrm>
            <a:off x="632460" y="5803720"/>
            <a:ext cx="5968365" cy="646331"/>
          </a:xfrm>
          <a:prstGeom prst="rect">
            <a:avLst/>
          </a:prstGeom>
        </p:spPr>
        <p:txBody>
          <a:bodyPr wrap="none">
            <a:spAutoFit/>
          </a:bodyPr>
          <a:lstStyle/>
          <a:p>
            <a:r>
              <a:rPr lang="zh-CN" altLang="en-US" dirty="0">
                <a:hlinkClick r:id="rId2"/>
              </a:rPr>
              <a:t>https://www.runoob.com/mongodb/mongodb-tutorial.html</a:t>
            </a:r>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959739" y="4661608"/>
            <a:ext cx="2417445" cy="781688"/>
          </a:xfrm>
          <a:prstGeom prst="rect">
            <a:avLst/>
          </a:prstGeom>
        </p:spPr>
      </p:pic>
      <p:sp>
        <p:nvSpPr>
          <p:cNvPr id="6"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2" name="图片 11"/>
          <p:cNvPicPr>
            <a:picLocks noChangeAspect="1"/>
          </p:cNvPicPr>
          <p:nvPr/>
        </p:nvPicPr>
        <p:blipFill>
          <a:blip r:embed="rId1"/>
          <a:stretch>
            <a:fillRect/>
          </a:stretch>
        </p:blipFill>
        <p:spPr>
          <a:xfrm>
            <a:off x="5573125" y="1186519"/>
            <a:ext cx="6314142" cy="5514975"/>
          </a:xfrm>
          <a:prstGeom prst="rect">
            <a:avLst/>
          </a:prstGeom>
        </p:spPr>
      </p:pic>
      <p:sp>
        <p:nvSpPr>
          <p:cNvPr id="13" name="矩形 12"/>
          <p:cNvSpPr/>
          <p:nvPr/>
        </p:nvSpPr>
        <p:spPr>
          <a:xfrm>
            <a:off x="184731" y="1331534"/>
            <a:ext cx="5277285" cy="4194931"/>
          </a:xfrm>
          <a:prstGeom prst="rect">
            <a:avLst/>
          </a:prstGeom>
        </p:spPr>
        <p:txBody>
          <a:bodyPr wrap="square">
            <a:spAutoFit/>
          </a:bodyPr>
          <a:lstStyle/>
          <a:p>
            <a:pPr latinLnBrk="1">
              <a:lnSpc>
                <a:spcPct val="150000"/>
              </a:lnSpc>
            </a:pPr>
            <a:r>
              <a:rPr lang="en-US" altLang="zh-CN" sz="2000" b="1" dirty="0">
                <a:solidFill>
                  <a:srgbClr val="333333"/>
                </a:solidFill>
                <a:latin typeface="Microsoft YaHei Light" panose="020B0502040204020203" pitchFamily="34" charset="-122"/>
                <a:ea typeface="Microsoft YaHei Light" panose="020B0502040204020203" pitchFamily="34" charset="-122"/>
              </a:rPr>
              <a:t>MongoDB</a:t>
            </a:r>
            <a:r>
              <a:rPr lang="zh-CN" altLang="en-US" sz="2000" b="1" dirty="0">
                <a:solidFill>
                  <a:srgbClr val="333333"/>
                </a:solidFill>
                <a:latin typeface="Microsoft YaHei Light" panose="020B0502040204020203" pitchFamily="34" charset="-122"/>
                <a:ea typeface="Microsoft YaHei Light" panose="020B0502040204020203" pitchFamily="34" charset="-122"/>
              </a:rPr>
              <a:t> </a:t>
            </a:r>
            <a:r>
              <a:rPr lang="en-US" altLang="zh-CN" sz="2000" b="1" dirty="0" err="1">
                <a:solidFill>
                  <a:srgbClr val="333333"/>
                </a:solidFill>
                <a:latin typeface="Microsoft YaHei Light" panose="020B0502040204020203" pitchFamily="34" charset="-122"/>
                <a:ea typeface="Microsoft YaHei Light" panose="020B0502040204020203" pitchFamily="34" charset="-122"/>
              </a:rPr>
              <a:t>Sharding</a:t>
            </a:r>
            <a:endParaRPr lang="en-GB" altLang="zh-CN" sz="2000" b="1" dirty="0">
              <a:solidFill>
                <a:srgbClr val="333333"/>
              </a:solidFill>
              <a:latin typeface="Microsoft YaHei Light" panose="020B0502040204020203" pitchFamily="34" charset="-122"/>
              <a:ea typeface="Microsoft YaHei Light" panose="020B0502040204020203" pitchFamily="34" charset="-122"/>
            </a:endParaRPr>
          </a:p>
          <a:p>
            <a:pPr latinLnBrk="1">
              <a:lnSpc>
                <a:spcPct val="150000"/>
              </a:lnSpc>
              <a:buFont typeface="Arial" panose="020B0604020202020204" pitchFamily="34" charset="0"/>
              <a:buChar char="•"/>
            </a:pPr>
            <a:r>
              <a:rPr lang="en-GB" altLang="zh-CN" sz="2000" b="1" dirty="0">
                <a:solidFill>
                  <a:srgbClr val="333333"/>
                </a:solidFill>
                <a:latin typeface="Microsoft YaHei Light" panose="020B0502040204020203" pitchFamily="34" charset="-122"/>
                <a:ea typeface="Microsoft YaHei Light" panose="020B0502040204020203" pitchFamily="34" charset="-122"/>
              </a:rPr>
              <a:t>Shard</a:t>
            </a:r>
            <a:r>
              <a:rPr lang="zh-CN" altLang="en-US" sz="2000" b="1" dirty="0">
                <a:solidFill>
                  <a:srgbClr val="333333"/>
                </a:solidFill>
                <a:latin typeface="Microsoft YaHei Light" panose="020B0502040204020203" pitchFamily="34" charset="-122"/>
                <a:ea typeface="Microsoft YaHei Light" panose="020B0502040204020203" pitchFamily="34" charset="-122"/>
              </a:rPr>
              <a:t>：</a:t>
            </a:r>
            <a:r>
              <a:rPr lang="zh-CN" altLang="en-US" sz="2000" dirty="0">
                <a:solidFill>
                  <a:srgbClr val="333333"/>
                </a:solidFill>
                <a:latin typeface="Microsoft YaHei Light" panose="020B0502040204020203" pitchFamily="34" charset="-122"/>
                <a:ea typeface="Microsoft YaHei Light" panose="020B0502040204020203" pitchFamily="34" charset="-122"/>
              </a:rPr>
              <a:t>用于存储实际的数据块，实际生产环境中一个</a:t>
            </a:r>
            <a:r>
              <a:rPr lang="en-GB" altLang="zh-CN" sz="2000" dirty="0">
                <a:solidFill>
                  <a:srgbClr val="333333"/>
                </a:solidFill>
                <a:latin typeface="Microsoft YaHei Light" panose="020B0502040204020203" pitchFamily="34" charset="-122"/>
                <a:ea typeface="Microsoft YaHei Light" panose="020B0502040204020203" pitchFamily="34" charset="-122"/>
              </a:rPr>
              <a:t>shard server</a:t>
            </a:r>
            <a:r>
              <a:rPr lang="zh-CN" altLang="en-US" sz="2000" dirty="0">
                <a:solidFill>
                  <a:srgbClr val="333333"/>
                </a:solidFill>
                <a:latin typeface="Microsoft YaHei Light" panose="020B0502040204020203" pitchFamily="34" charset="-122"/>
                <a:ea typeface="Microsoft YaHei Light" panose="020B0502040204020203" pitchFamily="34" charset="-122"/>
              </a:rPr>
              <a:t>角色可由几台机器组个一个</a:t>
            </a:r>
            <a:r>
              <a:rPr lang="en-GB" altLang="zh-CN" sz="2000" dirty="0">
                <a:solidFill>
                  <a:srgbClr val="333333"/>
                </a:solidFill>
                <a:latin typeface="Microsoft YaHei Light" panose="020B0502040204020203" pitchFamily="34" charset="-122"/>
                <a:ea typeface="Microsoft YaHei Light" panose="020B0502040204020203" pitchFamily="34" charset="-122"/>
              </a:rPr>
              <a:t>replica set</a:t>
            </a:r>
            <a:r>
              <a:rPr lang="zh-CN" altLang="en-US" sz="2000" dirty="0">
                <a:solidFill>
                  <a:srgbClr val="333333"/>
                </a:solidFill>
                <a:latin typeface="Microsoft YaHei Light" panose="020B0502040204020203" pitchFamily="34" charset="-122"/>
                <a:ea typeface="Microsoft YaHei Light" panose="020B0502040204020203" pitchFamily="34" charset="-122"/>
              </a:rPr>
              <a:t>承担，防止主机单点故障</a:t>
            </a:r>
            <a:endParaRPr lang="zh-CN" altLang="en-US" sz="2000" dirty="0">
              <a:solidFill>
                <a:srgbClr val="333333"/>
              </a:solidFill>
              <a:latin typeface="Microsoft YaHei Light" panose="020B0502040204020203" pitchFamily="34" charset="-122"/>
              <a:ea typeface="Microsoft YaHei Light" panose="020B0502040204020203" pitchFamily="34" charset="-122"/>
            </a:endParaRPr>
          </a:p>
          <a:p>
            <a:pPr latinLnBrk="1">
              <a:lnSpc>
                <a:spcPct val="150000"/>
              </a:lnSpc>
              <a:buFont typeface="Arial" panose="020B0604020202020204" pitchFamily="34" charset="0"/>
              <a:buChar char="•"/>
            </a:pPr>
            <a:r>
              <a:rPr lang="en-GB" altLang="zh-CN" sz="2000" b="1" dirty="0">
                <a:solidFill>
                  <a:srgbClr val="333333"/>
                </a:solidFill>
                <a:latin typeface="Microsoft YaHei Light" panose="020B0502040204020203" pitchFamily="34" charset="-122"/>
                <a:ea typeface="Microsoft YaHei Light" panose="020B0502040204020203" pitchFamily="34" charset="-122"/>
              </a:rPr>
              <a:t>Config Server</a:t>
            </a:r>
            <a:r>
              <a:rPr lang="zh-CN" altLang="en-US" sz="2000" dirty="0">
                <a:solidFill>
                  <a:srgbClr val="333333"/>
                </a:solidFill>
                <a:latin typeface="Microsoft YaHei Light" panose="020B0502040204020203" pitchFamily="34" charset="-122"/>
                <a:ea typeface="Microsoft YaHei Light" panose="020B0502040204020203" pitchFamily="34" charset="-122"/>
              </a:rPr>
              <a:t>：</a:t>
            </a:r>
            <a:r>
              <a:rPr lang="en-GB" altLang="zh-CN" sz="2000" dirty="0" err="1">
                <a:solidFill>
                  <a:srgbClr val="333333"/>
                </a:solidFill>
                <a:latin typeface="Microsoft YaHei Light" panose="020B0502040204020203" pitchFamily="34" charset="-122"/>
                <a:ea typeface="Microsoft YaHei Light" panose="020B0502040204020203" pitchFamily="34" charset="-122"/>
              </a:rPr>
              <a:t>mongod</a:t>
            </a:r>
            <a:r>
              <a:rPr lang="zh-CN" altLang="en-US" sz="2000" dirty="0">
                <a:solidFill>
                  <a:srgbClr val="333333"/>
                </a:solidFill>
                <a:latin typeface="Microsoft YaHei Light" panose="020B0502040204020203" pitchFamily="34" charset="-122"/>
                <a:ea typeface="Microsoft YaHei Light" panose="020B0502040204020203" pitchFamily="34" charset="-122"/>
              </a:rPr>
              <a:t>实例，存储了整个 </a:t>
            </a:r>
            <a:r>
              <a:rPr lang="en-GB" altLang="zh-CN" sz="2000" dirty="0" err="1">
                <a:solidFill>
                  <a:srgbClr val="333333"/>
                </a:solidFill>
                <a:latin typeface="Microsoft YaHei Light" panose="020B0502040204020203" pitchFamily="34" charset="-122"/>
                <a:ea typeface="Microsoft YaHei Light" panose="020B0502040204020203" pitchFamily="34" charset="-122"/>
              </a:rPr>
              <a:t>ClusterMetadata</a:t>
            </a:r>
            <a:r>
              <a:rPr lang="zh-CN" altLang="en-GB" sz="2000" dirty="0">
                <a:solidFill>
                  <a:srgbClr val="333333"/>
                </a:solidFill>
                <a:latin typeface="Microsoft YaHei Light" panose="020B0502040204020203" pitchFamily="34" charset="-122"/>
                <a:ea typeface="Microsoft YaHei Light" panose="020B0502040204020203" pitchFamily="34" charset="-122"/>
              </a:rPr>
              <a:t>，</a:t>
            </a:r>
            <a:r>
              <a:rPr lang="zh-CN" altLang="en-US" sz="2000" dirty="0">
                <a:solidFill>
                  <a:srgbClr val="333333"/>
                </a:solidFill>
                <a:latin typeface="Microsoft YaHei Light" panose="020B0502040204020203" pitchFamily="34" charset="-122"/>
                <a:ea typeface="Microsoft YaHei Light" panose="020B0502040204020203" pitchFamily="34" charset="-122"/>
              </a:rPr>
              <a:t>其中包括 </a:t>
            </a:r>
            <a:r>
              <a:rPr lang="en-GB" altLang="zh-CN" sz="2000" dirty="0">
                <a:solidFill>
                  <a:srgbClr val="333333"/>
                </a:solidFill>
                <a:latin typeface="Microsoft YaHei Light" panose="020B0502040204020203" pitchFamily="34" charset="-122"/>
                <a:ea typeface="Microsoft YaHei Light" panose="020B0502040204020203" pitchFamily="34" charset="-122"/>
              </a:rPr>
              <a:t>chunk</a:t>
            </a:r>
            <a:r>
              <a:rPr lang="zh-CN" altLang="en-US" sz="2000" dirty="0">
                <a:solidFill>
                  <a:srgbClr val="333333"/>
                </a:solidFill>
                <a:latin typeface="Microsoft YaHei Light" panose="020B0502040204020203" pitchFamily="34" charset="-122"/>
                <a:ea typeface="Microsoft YaHei Light" panose="020B0502040204020203" pitchFamily="34" charset="-122"/>
              </a:rPr>
              <a:t>信息。</a:t>
            </a:r>
            <a:endParaRPr lang="zh-CN" altLang="en-US" sz="2000" dirty="0">
              <a:solidFill>
                <a:srgbClr val="333333"/>
              </a:solidFill>
              <a:latin typeface="Microsoft YaHei Light" panose="020B0502040204020203" pitchFamily="34" charset="-122"/>
              <a:ea typeface="Microsoft YaHei Light" panose="020B0502040204020203" pitchFamily="34" charset="-122"/>
            </a:endParaRPr>
          </a:p>
          <a:p>
            <a:pPr latinLnBrk="1">
              <a:lnSpc>
                <a:spcPct val="150000"/>
              </a:lnSpc>
              <a:buFont typeface="Arial" panose="020B0604020202020204" pitchFamily="34" charset="0"/>
              <a:buChar char="•"/>
            </a:pPr>
            <a:r>
              <a:rPr lang="en-GB" altLang="zh-CN" sz="2000" dirty="0">
                <a:solidFill>
                  <a:srgbClr val="333333"/>
                </a:solidFill>
                <a:latin typeface="Microsoft YaHei Light" panose="020B0502040204020203" pitchFamily="34" charset="-122"/>
                <a:ea typeface="Microsoft YaHei Light" panose="020B0502040204020203" pitchFamily="34" charset="-122"/>
              </a:rPr>
              <a:t>:</a:t>
            </a:r>
            <a:r>
              <a:rPr lang="en-GB" altLang="zh-CN" sz="2000" b="1" dirty="0">
                <a:solidFill>
                  <a:srgbClr val="333333"/>
                </a:solidFill>
                <a:latin typeface="Microsoft YaHei Light" panose="020B0502040204020203" pitchFamily="34" charset="-122"/>
                <a:ea typeface="Microsoft YaHei Light" panose="020B0502040204020203" pitchFamily="34" charset="-122"/>
              </a:rPr>
              <a:t>Query Routers</a:t>
            </a:r>
            <a:r>
              <a:rPr lang="zh-CN" altLang="en-US" sz="2000" b="1" dirty="0">
                <a:solidFill>
                  <a:srgbClr val="333333"/>
                </a:solidFill>
                <a:latin typeface="Microsoft YaHei Light" panose="020B0502040204020203" pitchFamily="34" charset="-122"/>
                <a:ea typeface="Microsoft YaHei Light" panose="020B0502040204020203" pitchFamily="34" charset="-122"/>
              </a:rPr>
              <a:t>：</a:t>
            </a:r>
            <a:r>
              <a:rPr lang="zh-CN" altLang="en-US" sz="2000" dirty="0">
                <a:solidFill>
                  <a:srgbClr val="333333"/>
                </a:solidFill>
                <a:latin typeface="Microsoft YaHei Light" panose="020B0502040204020203" pitchFamily="34" charset="-122"/>
                <a:ea typeface="Microsoft YaHei Light" panose="020B0502040204020203" pitchFamily="34" charset="-122"/>
              </a:rPr>
              <a:t>前端路由，客户端由此接入，且让整个集群看上去像单一数据库，前端应用可以透明使用。</a:t>
            </a:r>
            <a:endParaRPr lang="zh-CN" altLang="en-US" sz="2000" dirty="0">
              <a:solidFill>
                <a:srgbClr val="333333"/>
              </a:solidFill>
              <a:effectLst/>
              <a:latin typeface="Microsoft YaHei Light" panose="020B0502040204020203" pitchFamily="34" charset="-122"/>
              <a:ea typeface="Microsoft YaHei Light" panose="020B0502040204020203" pitchFamily="34" charset="-122"/>
            </a:endParaRPr>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57201" y="1343025"/>
            <a:ext cx="11072812" cy="500650"/>
          </a:xfrm>
          <a:prstGeom prst="rect">
            <a:avLst/>
          </a:prstGeom>
          <a:noFill/>
        </p:spPr>
        <p:txBody>
          <a:bodyPr wrap="square" rtlCol="0">
            <a:spAutoFit/>
          </a:bodyPr>
          <a:lstStyle/>
          <a:p>
            <a:pPr>
              <a:lnSpc>
                <a:spcPct val="150000"/>
              </a:lnSpc>
            </a:pPr>
            <a:r>
              <a:rPr lang="zh-CN" altLang="en-US" sz="2000" dirty="0"/>
              <a:t>在</a:t>
            </a:r>
            <a:r>
              <a:rPr lang="en-US" altLang="zh-CN" sz="2000" dirty="0"/>
              <a:t>Spring</a:t>
            </a:r>
            <a:r>
              <a:rPr lang="zh-CN" altLang="en-US" sz="2000" dirty="0"/>
              <a:t> </a:t>
            </a:r>
            <a:r>
              <a:rPr lang="en-US" altLang="zh-CN" sz="2000" dirty="0"/>
              <a:t>Boot</a:t>
            </a:r>
            <a:r>
              <a:rPr lang="zh-CN" altLang="en-US" sz="2000" dirty="0"/>
              <a:t>项目中使用</a:t>
            </a:r>
            <a:r>
              <a:rPr lang="en-US" altLang="zh-CN" sz="2000" dirty="0"/>
              <a:t>NoSQL</a:t>
            </a:r>
            <a:endParaRPr lang="en-US" altLang="zh-CN" sz="2000" dirty="0"/>
          </a:p>
        </p:txBody>
      </p:sp>
      <p:pic>
        <p:nvPicPr>
          <p:cNvPr id="8" name="图片 7"/>
          <p:cNvPicPr>
            <a:picLocks noChangeAspect="1"/>
          </p:cNvPicPr>
          <p:nvPr/>
        </p:nvPicPr>
        <p:blipFill>
          <a:blip r:embed="rId1"/>
          <a:stretch>
            <a:fillRect/>
          </a:stretch>
        </p:blipFill>
        <p:spPr>
          <a:xfrm>
            <a:off x="5316636" y="1469958"/>
            <a:ext cx="6418163" cy="3046409"/>
          </a:xfrm>
          <a:prstGeom prst="rect">
            <a:avLst/>
          </a:prstGeom>
        </p:spPr>
      </p:pic>
      <p:pic>
        <p:nvPicPr>
          <p:cNvPr id="10" name="图片 9"/>
          <p:cNvPicPr>
            <a:picLocks noChangeAspect="1"/>
          </p:cNvPicPr>
          <p:nvPr/>
        </p:nvPicPr>
        <p:blipFill>
          <a:blip r:embed="rId2"/>
          <a:stretch>
            <a:fillRect/>
          </a:stretch>
        </p:blipFill>
        <p:spPr>
          <a:xfrm>
            <a:off x="341376" y="3082695"/>
            <a:ext cx="6510528" cy="3273697"/>
          </a:xfrm>
          <a:prstGeom prst="rect">
            <a:avLst/>
          </a:prstGeom>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57201" y="1343025"/>
            <a:ext cx="11072812" cy="500650"/>
          </a:xfrm>
          <a:prstGeom prst="rect">
            <a:avLst/>
          </a:prstGeom>
          <a:noFill/>
        </p:spPr>
        <p:txBody>
          <a:bodyPr wrap="square" rtlCol="0">
            <a:spAutoFit/>
          </a:bodyPr>
          <a:lstStyle/>
          <a:p>
            <a:pPr>
              <a:lnSpc>
                <a:spcPct val="150000"/>
              </a:lnSpc>
            </a:pPr>
            <a:r>
              <a:rPr lang="zh-CN" altLang="en-US" sz="2000" dirty="0"/>
              <a:t>在</a:t>
            </a:r>
            <a:r>
              <a:rPr lang="en-US" altLang="zh-CN" sz="2000" dirty="0"/>
              <a:t>Spring</a:t>
            </a:r>
            <a:r>
              <a:rPr lang="zh-CN" altLang="en-US" sz="2000" dirty="0"/>
              <a:t> </a:t>
            </a:r>
            <a:r>
              <a:rPr lang="en-US" altLang="zh-CN" sz="2000" dirty="0"/>
              <a:t>Boot</a:t>
            </a:r>
            <a:r>
              <a:rPr lang="zh-CN" altLang="en-US" sz="2000" dirty="0"/>
              <a:t>项目中使用</a:t>
            </a:r>
            <a:r>
              <a:rPr lang="en-US" altLang="zh-CN" sz="2000" dirty="0"/>
              <a:t>MongoDB</a:t>
            </a:r>
            <a:endParaRPr lang="en-US" altLang="zh-CN" sz="2000" dirty="0"/>
          </a:p>
        </p:txBody>
      </p:sp>
      <p:sp>
        <p:nvSpPr>
          <p:cNvPr id="2" name="矩形 1"/>
          <p:cNvSpPr/>
          <p:nvPr/>
        </p:nvSpPr>
        <p:spPr>
          <a:xfrm>
            <a:off x="457201" y="1967591"/>
            <a:ext cx="10415397" cy="646331"/>
          </a:xfrm>
          <a:prstGeom prst="rect">
            <a:avLst/>
          </a:prstGeom>
        </p:spPr>
        <p:txBody>
          <a:bodyPr wrap="square">
            <a:spAutoFit/>
          </a:bodyPr>
          <a:lstStyle/>
          <a:p>
            <a:r>
              <a:rPr lang="zh-CN" altLang="en-US" dirty="0">
                <a:hlinkClick r:id="rId1"/>
              </a:rPr>
              <a:t>https://docs.spring.io/spring-data/mongodb/docs/3.2.0/reference/html/#mongodb-getting-started</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84731" y="2737838"/>
            <a:ext cx="6844883" cy="2152742"/>
          </a:xfrm>
          <a:prstGeom prst="rect">
            <a:avLst/>
          </a:prstGeom>
        </p:spPr>
      </p:pic>
      <p:sp>
        <p:nvSpPr>
          <p:cNvPr id="10" name="矩形 9"/>
          <p:cNvSpPr/>
          <p:nvPr/>
        </p:nvSpPr>
        <p:spPr>
          <a:xfrm>
            <a:off x="5071873" y="4621232"/>
            <a:ext cx="6951854" cy="2031325"/>
          </a:xfrm>
          <a:prstGeom prst="rect">
            <a:avLst/>
          </a:prstGeom>
        </p:spPr>
        <p:txBody>
          <a:bodyPr wrap="square">
            <a:spAutoFit/>
          </a:bodyPr>
          <a:lstStyle/>
          <a:p>
            <a:r>
              <a:rPr lang="en-GB" altLang="zh-CN" dirty="0">
                <a:solidFill>
                  <a:srgbClr val="000080"/>
                </a:solidFill>
                <a:latin typeface="Monaco" pitchFamily="2" charset="0"/>
              </a:rPr>
              <a:t>&lt;dependencies&gt;</a:t>
            </a:r>
            <a:r>
              <a:rPr lang="en-GB" altLang="zh-CN" dirty="0">
                <a:solidFill>
                  <a:srgbClr val="222222"/>
                </a:solidFill>
                <a:latin typeface="Monaco" pitchFamily="2" charset="0"/>
              </a:rPr>
              <a:t> </a:t>
            </a:r>
            <a:endParaRPr lang="en-GB" altLang="zh-CN" dirty="0">
              <a:solidFill>
                <a:srgbClr val="222222"/>
              </a:solidFill>
              <a:latin typeface="Monaco" pitchFamily="2" charset="0"/>
            </a:endParaRPr>
          </a:p>
          <a:p>
            <a:r>
              <a:rPr lang="zh-CN" altLang="en-US" dirty="0">
                <a:solidFill>
                  <a:srgbClr val="222222"/>
                </a:solidFill>
                <a:latin typeface="Monaco" pitchFamily="2" charset="0"/>
              </a:rPr>
              <a:t>  </a:t>
            </a:r>
            <a:r>
              <a:rPr lang="en-US" altLang="zh-CN" dirty="0">
                <a:solidFill>
                  <a:srgbClr val="222222"/>
                </a:solidFill>
                <a:latin typeface="Monaco" pitchFamily="2" charset="0"/>
              </a:rPr>
              <a:t>&lt;</a:t>
            </a:r>
            <a:r>
              <a:rPr lang="en-GB" altLang="zh-CN" dirty="0">
                <a:solidFill>
                  <a:srgbClr val="000080"/>
                </a:solidFill>
                <a:latin typeface="Monaco" pitchFamily="2" charset="0"/>
              </a:rPr>
              <a:t>dependency&gt;</a:t>
            </a:r>
            <a:r>
              <a:rPr lang="en-GB" altLang="zh-CN" dirty="0">
                <a:solidFill>
                  <a:srgbClr val="222222"/>
                </a:solidFill>
                <a:latin typeface="Monaco" pitchFamily="2" charset="0"/>
              </a:rPr>
              <a:t> </a:t>
            </a:r>
            <a:endParaRPr lang="en-GB" altLang="zh-CN" dirty="0">
              <a:solidFill>
                <a:srgbClr val="222222"/>
              </a:solidFill>
              <a:latin typeface="Monaco" pitchFamily="2" charset="0"/>
            </a:endParaRPr>
          </a:p>
          <a:p>
            <a:r>
              <a:rPr lang="zh-CN" altLang="en-US" dirty="0">
                <a:solidFill>
                  <a:srgbClr val="000080"/>
                </a:solidFill>
                <a:latin typeface="Monaco" pitchFamily="2" charset="0"/>
              </a:rPr>
              <a:t>    </a:t>
            </a:r>
            <a:r>
              <a:rPr lang="en-GB" altLang="zh-CN" dirty="0">
                <a:solidFill>
                  <a:srgbClr val="000080"/>
                </a:solidFill>
                <a:latin typeface="Monaco" pitchFamily="2" charset="0"/>
              </a:rPr>
              <a:t>&lt;</a:t>
            </a:r>
            <a:r>
              <a:rPr lang="en-GB" altLang="zh-CN" dirty="0" err="1">
                <a:solidFill>
                  <a:srgbClr val="000080"/>
                </a:solidFill>
                <a:latin typeface="Monaco" pitchFamily="2" charset="0"/>
              </a:rPr>
              <a:t>groupId</a:t>
            </a:r>
            <a:r>
              <a:rPr lang="en-GB" altLang="zh-CN" dirty="0">
                <a:solidFill>
                  <a:srgbClr val="000080"/>
                </a:solidFill>
                <a:latin typeface="Monaco" pitchFamily="2" charset="0"/>
              </a:rPr>
              <a:t>&gt;</a:t>
            </a:r>
            <a:r>
              <a:rPr lang="en-GB" altLang="zh-CN" dirty="0" err="1">
                <a:solidFill>
                  <a:srgbClr val="222222"/>
                </a:solidFill>
                <a:latin typeface="Monaco" pitchFamily="2" charset="0"/>
              </a:rPr>
              <a:t>org.springframework.data</a:t>
            </a:r>
            <a:r>
              <a:rPr lang="en-GB" altLang="zh-CN" dirty="0">
                <a:solidFill>
                  <a:srgbClr val="000080"/>
                </a:solidFill>
                <a:latin typeface="Monaco" pitchFamily="2" charset="0"/>
              </a:rPr>
              <a:t>&lt;/</a:t>
            </a:r>
            <a:r>
              <a:rPr lang="en-GB" altLang="zh-CN" dirty="0" err="1">
                <a:solidFill>
                  <a:srgbClr val="000080"/>
                </a:solidFill>
                <a:latin typeface="Monaco" pitchFamily="2" charset="0"/>
              </a:rPr>
              <a:t>groupId</a:t>
            </a:r>
            <a:r>
              <a:rPr lang="en-GB" altLang="zh-CN" dirty="0">
                <a:solidFill>
                  <a:srgbClr val="000080"/>
                </a:solidFill>
                <a:latin typeface="Monaco" pitchFamily="2" charset="0"/>
              </a:rPr>
              <a:t>&gt;</a:t>
            </a:r>
            <a:endParaRPr lang="en-GB" altLang="zh-CN" dirty="0">
              <a:solidFill>
                <a:srgbClr val="000080"/>
              </a:solidFill>
              <a:latin typeface="Monaco" pitchFamily="2" charset="0"/>
            </a:endParaRPr>
          </a:p>
          <a:p>
            <a:r>
              <a:rPr lang="en-GB" altLang="zh-CN" dirty="0">
                <a:solidFill>
                  <a:srgbClr val="222222"/>
                </a:solidFill>
                <a:latin typeface="Monaco" pitchFamily="2" charset="0"/>
              </a:rPr>
              <a:t> </a:t>
            </a:r>
            <a:r>
              <a:rPr lang="zh-CN" altLang="en-US" dirty="0">
                <a:solidFill>
                  <a:srgbClr val="222222"/>
                </a:solidFill>
                <a:latin typeface="Monaco" pitchFamily="2" charset="0"/>
              </a:rPr>
              <a:t>   </a:t>
            </a:r>
            <a:r>
              <a:rPr lang="en-GB" altLang="zh-CN" dirty="0">
                <a:solidFill>
                  <a:srgbClr val="000080"/>
                </a:solidFill>
                <a:latin typeface="Monaco" pitchFamily="2" charset="0"/>
              </a:rPr>
              <a:t>&lt;</a:t>
            </a:r>
            <a:r>
              <a:rPr lang="en-GB" altLang="zh-CN" dirty="0" err="1">
                <a:solidFill>
                  <a:srgbClr val="000080"/>
                </a:solidFill>
                <a:latin typeface="Monaco" pitchFamily="2" charset="0"/>
              </a:rPr>
              <a:t>artifactId</a:t>
            </a:r>
            <a:r>
              <a:rPr lang="en-GB" altLang="zh-CN" dirty="0">
                <a:solidFill>
                  <a:srgbClr val="000080"/>
                </a:solidFill>
                <a:latin typeface="Monaco" pitchFamily="2" charset="0"/>
              </a:rPr>
              <a:t>&gt;</a:t>
            </a:r>
            <a:r>
              <a:rPr lang="en-GB" altLang="zh-CN" dirty="0">
                <a:solidFill>
                  <a:srgbClr val="222222"/>
                </a:solidFill>
                <a:latin typeface="Monaco" pitchFamily="2" charset="0"/>
              </a:rPr>
              <a:t>spring-data-</a:t>
            </a:r>
            <a:r>
              <a:rPr lang="en-GB" altLang="zh-CN" dirty="0" err="1">
                <a:solidFill>
                  <a:srgbClr val="222222"/>
                </a:solidFill>
                <a:latin typeface="Monaco" pitchFamily="2" charset="0"/>
              </a:rPr>
              <a:t>mongodb</a:t>
            </a:r>
            <a:r>
              <a:rPr lang="en-GB" altLang="zh-CN" dirty="0">
                <a:solidFill>
                  <a:srgbClr val="000080"/>
                </a:solidFill>
                <a:latin typeface="Monaco" pitchFamily="2" charset="0"/>
              </a:rPr>
              <a:t>&lt;/</a:t>
            </a:r>
            <a:r>
              <a:rPr lang="en-GB" altLang="zh-CN" dirty="0" err="1">
                <a:solidFill>
                  <a:srgbClr val="000080"/>
                </a:solidFill>
                <a:latin typeface="Monaco" pitchFamily="2" charset="0"/>
              </a:rPr>
              <a:t>artifactId</a:t>
            </a:r>
            <a:r>
              <a:rPr lang="en-GB" altLang="zh-CN" dirty="0">
                <a:solidFill>
                  <a:srgbClr val="000080"/>
                </a:solidFill>
                <a:latin typeface="Monaco" pitchFamily="2" charset="0"/>
              </a:rPr>
              <a:t>&gt;</a:t>
            </a:r>
            <a:r>
              <a:rPr lang="en-GB" altLang="zh-CN" dirty="0">
                <a:solidFill>
                  <a:srgbClr val="222222"/>
                </a:solidFill>
                <a:latin typeface="Monaco" pitchFamily="2" charset="0"/>
              </a:rPr>
              <a:t> </a:t>
            </a:r>
            <a:r>
              <a:rPr lang="zh-CN" altLang="en-US" dirty="0">
                <a:solidFill>
                  <a:srgbClr val="222222"/>
                </a:solidFill>
                <a:latin typeface="Monaco" pitchFamily="2" charset="0"/>
              </a:rPr>
              <a:t>     </a:t>
            </a:r>
            <a:endParaRPr lang="en-US" altLang="zh-CN" dirty="0">
              <a:solidFill>
                <a:srgbClr val="222222"/>
              </a:solidFill>
              <a:latin typeface="Monaco" pitchFamily="2" charset="0"/>
            </a:endParaRPr>
          </a:p>
          <a:p>
            <a:r>
              <a:rPr lang="zh-CN" altLang="en-US" dirty="0">
                <a:solidFill>
                  <a:srgbClr val="000080"/>
                </a:solidFill>
                <a:latin typeface="Monaco" pitchFamily="2" charset="0"/>
              </a:rPr>
              <a:t>    </a:t>
            </a:r>
            <a:r>
              <a:rPr lang="en-GB" altLang="zh-CN" dirty="0">
                <a:solidFill>
                  <a:srgbClr val="000080"/>
                </a:solidFill>
                <a:latin typeface="Monaco" pitchFamily="2" charset="0"/>
              </a:rPr>
              <a:t>&lt;version&gt;</a:t>
            </a:r>
            <a:r>
              <a:rPr lang="en-GB" altLang="zh-CN" dirty="0">
                <a:solidFill>
                  <a:srgbClr val="222222"/>
                </a:solidFill>
                <a:latin typeface="Monaco" pitchFamily="2" charset="0"/>
              </a:rPr>
              <a:t>3.2.0</a:t>
            </a:r>
            <a:r>
              <a:rPr lang="en-GB" altLang="zh-CN" dirty="0">
                <a:solidFill>
                  <a:srgbClr val="000080"/>
                </a:solidFill>
                <a:latin typeface="Monaco" pitchFamily="2" charset="0"/>
              </a:rPr>
              <a:t>&lt;/version&gt;</a:t>
            </a:r>
            <a:endParaRPr lang="en-GB" altLang="zh-CN" dirty="0">
              <a:solidFill>
                <a:srgbClr val="000080"/>
              </a:solidFill>
              <a:latin typeface="Monaco" pitchFamily="2" charset="0"/>
            </a:endParaRPr>
          </a:p>
          <a:p>
            <a:r>
              <a:rPr lang="en-GB" altLang="zh-CN" dirty="0">
                <a:solidFill>
                  <a:srgbClr val="222222"/>
                </a:solidFill>
                <a:latin typeface="Monaco" pitchFamily="2" charset="0"/>
              </a:rPr>
              <a:t> </a:t>
            </a:r>
            <a:r>
              <a:rPr lang="zh-CN" altLang="en-US" dirty="0">
                <a:solidFill>
                  <a:srgbClr val="222222"/>
                </a:solidFill>
                <a:latin typeface="Monaco" pitchFamily="2" charset="0"/>
              </a:rPr>
              <a:t>  </a:t>
            </a:r>
            <a:r>
              <a:rPr lang="en-GB" altLang="zh-CN" dirty="0">
                <a:solidFill>
                  <a:srgbClr val="000080"/>
                </a:solidFill>
                <a:latin typeface="Monaco" pitchFamily="2" charset="0"/>
              </a:rPr>
              <a:t>&lt;/dependency&gt;</a:t>
            </a:r>
            <a:r>
              <a:rPr lang="en-GB" altLang="zh-CN" dirty="0">
                <a:solidFill>
                  <a:srgbClr val="222222"/>
                </a:solidFill>
                <a:latin typeface="Monaco" pitchFamily="2" charset="0"/>
              </a:rPr>
              <a:t> </a:t>
            </a:r>
            <a:endParaRPr lang="en-GB" altLang="zh-CN" dirty="0">
              <a:solidFill>
                <a:srgbClr val="222222"/>
              </a:solidFill>
              <a:latin typeface="Monaco" pitchFamily="2" charset="0"/>
            </a:endParaRPr>
          </a:p>
          <a:p>
            <a:r>
              <a:rPr lang="en-GB" altLang="zh-CN" dirty="0">
                <a:solidFill>
                  <a:srgbClr val="000080"/>
                </a:solidFill>
                <a:latin typeface="Monaco" pitchFamily="2" charset="0"/>
              </a:rPr>
              <a:t>&lt;/dependencies&gt;</a:t>
            </a:r>
            <a:endParaRPr lang="zh-CN" altLang="en-US" dirty="0"/>
          </a:p>
        </p:txBody>
      </p:sp>
      <p:sp>
        <p:nvSpPr>
          <p:cNvPr id="8"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57201" y="1343025"/>
            <a:ext cx="11072812" cy="500650"/>
          </a:xfrm>
          <a:prstGeom prst="rect">
            <a:avLst/>
          </a:prstGeom>
          <a:noFill/>
        </p:spPr>
        <p:txBody>
          <a:bodyPr wrap="square" rtlCol="0">
            <a:spAutoFit/>
          </a:bodyPr>
          <a:lstStyle/>
          <a:p>
            <a:pPr>
              <a:lnSpc>
                <a:spcPct val="150000"/>
              </a:lnSpc>
            </a:pPr>
            <a:r>
              <a:rPr lang="zh-CN" altLang="en-US" sz="2000" dirty="0"/>
              <a:t>在</a:t>
            </a:r>
            <a:r>
              <a:rPr lang="en-US" altLang="zh-CN" sz="2000" dirty="0"/>
              <a:t>Spring</a:t>
            </a:r>
            <a:r>
              <a:rPr lang="zh-CN" altLang="en-US" sz="2000" dirty="0"/>
              <a:t> </a:t>
            </a:r>
            <a:r>
              <a:rPr lang="en-US" altLang="zh-CN" sz="2000" dirty="0"/>
              <a:t>Boot</a:t>
            </a:r>
            <a:r>
              <a:rPr lang="zh-CN" altLang="en-US" sz="2000" dirty="0"/>
              <a:t>项目中使用</a:t>
            </a:r>
            <a:r>
              <a:rPr lang="en-US" altLang="zh-CN" sz="2000" dirty="0"/>
              <a:t>MongoDB</a:t>
            </a:r>
            <a:endParaRPr lang="en-US" altLang="zh-CN" sz="2000" dirty="0"/>
          </a:p>
        </p:txBody>
      </p:sp>
      <p:sp>
        <p:nvSpPr>
          <p:cNvPr id="2" name="矩形 1"/>
          <p:cNvSpPr/>
          <p:nvPr/>
        </p:nvSpPr>
        <p:spPr>
          <a:xfrm>
            <a:off x="457201" y="1967591"/>
            <a:ext cx="10415397" cy="646331"/>
          </a:xfrm>
          <a:prstGeom prst="rect">
            <a:avLst/>
          </a:prstGeom>
        </p:spPr>
        <p:txBody>
          <a:bodyPr wrap="square">
            <a:spAutoFit/>
          </a:bodyPr>
          <a:lstStyle/>
          <a:p>
            <a:r>
              <a:rPr lang="zh-CN" altLang="en-US" dirty="0">
                <a:hlinkClick r:id="rId1"/>
              </a:rPr>
              <a:t>https://docs.spring.io/spring-data/mongodb/docs/3.2.0/reference/html/#mongodb-getting-started</a:t>
            </a:r>
            <a:endParaRPr lang="en-US" altLang="zh-CN" dirty="0"/>
          </a:p>
          <a:p>
            <a:endParaRPr lang="zh-CN" altLang="en-US" dirty="0"/>
          </a:p>
        </p:txBody>
      </p:sp>
      <p:sp>
        <p:nvSpPr>
          <p:cNvPr id="8" name="矩形 7"/>
          <p:cNvSpPr/>
          <p:nvPr/>
        </p:nvSpPr>
        <p:spPr>
          <a:xfrm>
            <a:off x="457201" y="2690336"/>
            <a:ext cx="8686799" cy="3139321"/>
          </a:xfrm>
          <a:prstGeom prst="rect">
            <a:avLst/>
          </a:prstGeom>
        </p:spPr>
        <p:txBody>
          <a:bodyPr wrap="square">
            <a:spAutoFit/>
          </a:bodyPr>
          <a:lstStyle/>
          <a:p>
            <a:r>
              <a:rPr lang="zh-CN" altLang="en-US" b="1" dirty="0">
                <a:solidFill>
                  <a:srgbClr val="393939"/>
                </a:solidFill>
                <a:latin typeface="PingFang SC" panose="020B0400000000000000" pitchFamily="34" charset="-122"/>
                <a:ea typeface="PingFang SC" panose="020B0400000000000000" pitchFamily="34" charset="-122"/>
              </a:rPr>
              <a:t>在</a:t>
            </a:r>
            <a:r>
              <a:rPr lang="zh-CN" altLang="en-US" b="1" dirty="0"/>
              <a:t>在 </a:t>
            </a:r>
            <a:r>
              <a:rPr lang="en-GB" altLang="zh-CN" b="1" dirty="0" err="1"/>
              <a:t>application.properties</a:t>
            </a:r>
            <a:r>
              <a:rPr lang="en-GB" altLang="zh-CN" b="1" dirty="0"/>
              <a:t> </a:t>
            </a:r>
            <a:r>
              <a:rPr lang="zh-CN" altLang="en-US" b="1" dirty="0"/>
              <a:t>中添加</a:t>
            </a:r>
            <a:r>
              <a:rPr lang="en-US" altLang="zh-CN" b="1" dirty="0" err="1"/>
              <a:t>mongobd</a:t>
            </a:r>
            <a:r>
              <a:rPr lang="zh-CN" altLang="en-US" b="1" dirty="0"/>
              <a:t>连接配置</a:t>
            </a:r>
            <a:endParaRPr lang="en-US" altLang="zh-CN" b="1" dirty="0"/>
          </a:p>
          <a:p>
            <a:endParaRPr lang="en-GB" altLang="zh-CN" b="1" dirty="0">
              <a:solidFill>
                <a:srgbClr val="393939"/>
              </a:solidFill>
              <a:latin typeface="PingFang SC" panose="020B0400000000000000" pitchFamily="34" charset="-122"/>
              <a:ea typeface="PingFang SC" panose="020B0400000000000000" pitchFamily="34" charset="-122"/>
            </a:endParaRPr>
          </a:p>
          <a:p>
            <a:r>
              <a:rPr lang="en-GB" altLang="zh-CN" dirty="0" err="1">
                <a:solidFill>
                  <a:srgbClr val="393939"/>
                </a:solidFill>
                <a:latin typeface="PingFang SC" panose="020B0400000000000000" pitchFamily="34" charset="-122"/>
                <a:ea typeface="PingFang SC" panose="020B0400000000000000" pitchFamily="34" charset="-122"/>
              </a:rPr>
              <a:t>spring.data.mongodb.uri</a:t>
            </a:r>
            <a:r>
              <a:rPr lang="en-GB" altLang="zh-CN" dirty="0">
                <a:solidFill>
                  <a:srgbClr val="393939"/>
                </a:solidFill>
                <a:latin typeface="PingFang SC" panose="020B0400000000000000" pitchFamily="34" charset="-122"/>
                <a:ea typeface="PingFang SC" panose="020B0400000000000000" pitchFamily="34" charset="-122"/>
              </a:rPr>
              <a:t>=</a:t>
            </a:r>
            <a:r>
              <a:rPr lang="en-GB" altLang="zh-CN" dirty="0" err="1">
                <a:solidFill>
                  <a:srgbClr val="393939"/>
                </a:solidFill>
                <a:latin typeface="PingFang SC" panose="020B0400000000000000" pitchFamily="34" charset="-122"/>
                <a:ea typeface="PingFang SC" panose="020B0400000000000000" pitchFamily="34" charset="-122"/>
              </a:rPr>
              <a:t>mongodb</a:t>
            </a:r>
            <a:r>
              <a:rPr lang="en-GB" altLang="zh-CN" dirty="0">
                <a:solidFill>
                  <a:srgbClr val="393939"/>
                </a:solidFill>
                <a:latin typeface="PingFang SC" panose="020B0400000000000000" pitchFamily="34" charset="-122"/>
                <a:ea typeface="PingFang SC" panose="020B0400000000000000" pitchFamily="34" charset="-122"/>
              </a:rPr>
              <a:t>://name:pass@localhost:27017/test</a:t>
            </a:r>
            <a:endParaRPr lang="en-GB" altLang="zh-CN" dirty="0">
              <a:solidFill>
                <a:srgbClr val="393939"/>
              </a:solidFill>
              <a:latin typeface="PingFang SC" panose="020B0400000000000000" pitchFamily="34" charset="-122"/>
              <a:ea typeface="PingFang SC" panose="020B0400000000000000" pitchFamily="34" charset="-122"/>
            </a:endParaRPr>
          </a:p>
          <a:p>
            <a:endParaRPr lang="en-GB" altLang="zh-CN" b="1" dirty="0">
              <a:solidFill>
                <a:srgbClr val="393939"/>
              </a:solidFill>
              <a:latin typeface="PingFang SC" panose="020B0400000000000000" pitchFamily="34" charset="-122"/>
              <a:ea typeface="PingFang SC" panose="020B0400000000000000" pitchFamily="34" charset="-122"/>
            </a:endParaRPr>
          </a:p>
          <a:p>
            <a:r>
              <a:rPr lang="zh-CN" altLang="en-GB" b="1" dirty="0">
                <a:solidFill>
                  <a:srgbClr val="393939"/>
                </a:solidFill>
                <a:latin typeface="PingFang SC" panose="020B0400000000000000" pitchFamily="34" charset="-122"/>
                <a:ea typeface="PingFang SC" panose="020B0400000000000000" pitchFamily="34" charset="-122"/>
              </a:rPr>
              <a:t>在</a:t>
            </a:r>
            <a:r>
              <a:rPr lang="zh-CN" altLang="en-US" b="1" dirty="0">
                <a:solidFill>
                  <a:srgbClr val="393939"/>
                </a:solidFill>
                <a:latin typeface="PingFang SC" panose="020B0400000000000000" pitchFamily="34" charset="-122"/>
                <a:ea typeface="PingFang SC" panose="020B0400000000000000" pitchFamily="34" charset="-122"/>
              </a:rPr>
              <a:t>需要操作</a:t>
            </a:r>
            <a:r>
              <a:rPr lang="en-US" altLang="zh-CN" b="1" dirty="0">
                <a:solidFill>
                  <a:srgbClr val="393939"/>
                </a:solidFill>
                <a:latin typeface="PingFang SC" panose="020B0400000000000000" pitchFamily="34" charset="-122"/>
                <a:ea typeface="PingFang SC" panose="020B0400000000000000" pitchFamily="34" charset="-122"/>
              </a:rPr>
              <a:t>MongoDB</a:t>
            </a:r>
            <a:r>
              <a:rPr lang="zh-CN" altLang="en-US" b="1" dirty="0">
                <a:solidFill>
                  <a:srgbClr val="393939"/>
                </a:solidFill>
                <a:latin typeface="PingFang SC" panose="020B0400000000000000" pitchFamily="34" charset="-122"/>
                <a:ea typeface="PingFang SC" panose="020B0400000000000000" pitchFamily="34" charset="-122"/>
              </a:rPr>
              <a:t>的地方，装配注入</a:t>
            </a:r>
            <a:r>
              <a:rPr lang="en-GB" altLang="zh-CN" dirty="0" err="1"/>
              <a:t>MongoTemplate</a:t>
            </a:r>
            <a:endParaRPr lang="en-US" altLang="zh-CN" b="1" dirty="0">
              <a:solidFill>
                <a:srgbClr val="393939"/>
              </a:solidFill>
              <a:latin typeface="PingFang SC" panose="020B0400000000000000" pitchFamily="34" charset="-122"/>
              <a:ea typeface="PingFang SC" panose="020B0400000000000000" pitchFamily="34" charset="-122"/>
            </a:endParaRPr>
          </a:p>
          <a:p>
            <a:endParaRPr lang="en-US" altLang="zh-CN" b="1" dirty="0">
              <a:solidFill>
                <a:srgbClr val="393939"/>
              </a:solidFill>
              <a:latin typeface="PingFang SC" panose="020B0400000000000000" pitchFamily="34" charset="-122"/>
              <a:ea typeface="PingFang SC" panose="020B0400000000000000" pitchFamily="34" charset="-122"/>
            </a:endParaRPr>
          </a:p>
          <a:p>
            <a:r>
              <a:rPr lang="zh-CN" altLang="en-US" dirty="0"/>
              <a:t>    </a:t>
            </a:r>
            <a:r>
              <a:rPr lang="en-GB" altLang="zh-CN" dirty="0"/>
              <a:t>@</a:t>
            </a:r>
            <a:r>
              <a:rPr lang="en-GB" altLang="zh-CN" dirty="0" err="1"/>
              <a:t>Autowired</a:t>
            </a:r>
            <a:endParaRPr lang="en-GB" altLang="zh-CN" dirty="0"/>
          </a:p>
          <a:p>
            <a:r>
              <a:rPr lang="en-GB" altLang="zh-CN" dirty="0"/>
              <a:t>    private </a:t>
            </a:r>
            <a:r>
              <a:rPr lang="en-GB" altLang="zh-CN" dirty="0" err="1"/>
              <a:t>MongoTemplate</a:t>
            </a:r>
            <a:r>
              <a:rPr lang="en-GB" altLang="zh-CN" dirty="0"/>
              <a:t> mongo</a:t>
            </a:r>
            <a:r>
              <a:rPr lang="en-US" altLang="zh-CN" dirty="0"/>
              <a:t>Ops</a:t>
            </a:r>
            <a:r>
              <a:rPr lang="en-GB" altLang="zh-CN" dirty="0"/>
              <a:t>;</a:t>
            </a:r>
            <a:endParaRPr lang="en-GB" altLang="zh-CN" dirty="0"/>
          </a:p>
          <a:p>
            <a:endParaRPr lang="en-GB" altLang="zh-CN" b="1" dirty="0">
              <a:solidFill>
                <a:srgbClr val="393939"/>
              </a:solidFill>
              <a:latin typeface="PingFang SC" panose="020B0400000000000000" pitchFamily="34" charset="-122"/>
              <a:ea typeface="PingFang SC" panose="020B0400000000000000" pitchFamily="34" charset="-122"/>
            </a:endParaRPr>
          </a:p>
          <a:p>
            <a:br>
              <a:rPr lang="en-GB" altLang="zh-CN" dirty="0"/>
            </a:br>
            <a:endParaRPr lang="zh-CN" altLang="en-US" dirty="0"/>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2" name="图片 11"/>
          <p:cNvPicPr>
            <a:picLocks noChangeAspect="1"/>
          </p:cNvPicPr>
          <p:nvPr/>
        </p:nvPicPr>
        <p:blipFill>
          <a:blip r:embed="rId1"/>
          <a:stretch>
            <a:fillRect/>
          </a:stretch>
        </p:blipFill>
        <p:spPr>
          <a:xfrm>
            <a:off x="3371850" y="1214988"/>
            <a:ext cx="8215884" cy="5196924"/>
          </a:xfrm>
          <a:prstGeom prst="rect">
            <a:avLst/>
          </a:prstGeom>
        </p:spPr>
      </p:pic>
      <p:sp>
        <p:nvSpPr>
          <p:cNvPr id="13" name="文本框 12"/>
          <p:cNvSpPr txBox="1"/>
          <p:nvPr/>
        </p:nvSpPr>
        <p:spPr>
          <a:xfrm>
            <a:off x="438912" y="1377696"/>
            <a:ext cx="2438400" cy="875368"/>
          </a:xfrm>
          <a:prstGeom prst="rect">
            <a:avLst/>
          </a:prstGeom>
          <a:noFill/>
        </p:spPr>
        <p:txBody>
          <a:bodyPr wrap="square" rtlCol="0">
            <a:spAutoFit/>
          </a:bodyPr>
          <a:lstStyle/>
          <a:p>
            <a:pPr>
              <a:lnSpc>
                <a:spcPct val="150000"/>
              </a:lnSpc>
            </a:pPr>
            <a:r>
              <a:rPr kumimoji="1" lang="zh-CN" altLang="en-US" dirty="0"/>
              <a:t>使用</a:t>
            </a:r>
            <a:r>
              <a:rPr lang="en-GB" altLang="zh-CN" dirty="0" err="1"/>
              <a:t>MongoTemplate</a:t>
            </a:r>
            <a:r>
              <a:rPr lang="zh-CN" altLang="en-US" dirty="0"/>
              <a:t> </a:t>
            </a:r>
            <a:r>
              <a:rPr lang="en-US" altLang="zh-CN" dirty="0"/>
              <a:t>Bean</a:t>
            </a:r>
            <a:r>
              <a:rPr lang="zh-CN" altLang="en-US" dirty="0"/>
              <a:t>进行</a:t>
            </a:r>
            <a:r>
              <a:rPr lang="en-US" altLang="zh-CN" dirty="0"/>
              <a:t>CRUD</a:t>
            </a:r>
            <a:r>
              <a:rPr lang="zh-CN" altLang="en-US" dirty="0"/>
              <a:t>操作</a:t>
            </a:r>
            <a:endParaRPr kumimoji="1" lang="zh-CN" altLang="en-US"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57201" y="1343025"/>
            <a:ext cx="11072812" cy="2343590"/>
          </a:xfrm>
          <a:prstGeom prst="rect">
            <a:avLst/>
          </a:prstGeom>
          <a:noFill/>
        </p:spPr>
        <p:txBody>
          <a:bodyPr wrap="square" rtlCol="0">
            <a:spAutoFit/>
          </a:bodyPr>
          <a:lstStyle/>
          <a:p>
            <a:pPr>
              <a:lnSpc>
                <a:spcPct val="150000"/>
              </a:lnSpc>
            </a:pPr>
            <a:r>
              <a:rPr lang="en-GB" altLang="zh-CN" sz="2000" dirty="0"/>
              <a:t>Elastic</a:t>
            </a:r>
            <a:r>
              <a:rPr lang="en-US" altLang="zh-CN" sz="2000" dirty="0"/>
              <a:t>S</a:t>
            </a:r>
            <a:r>
              <a:rPr lang="en-GB" altLang="zh-CN" sz="2000" dirty="0" err="1"/>
              <a:t>earch</a:t>
            </a:r>
            <a:r>
              <a:rPr lang="en-GB" altLang="zh-CN" sz="2000" dirty="0"/>
              <a:t> </a:t>
            </a:r>
            <a:r>
              <a:rPr lang="en-US" altLang="zh-CN" sz="2000" dirty="0"/>
              <a:t>:</a:t>
            </a:r>
            <a:r>
              <a:rPr lang="zh-CN" altLang="en-US" sz="2000" dirty="0"/>
              <a:t>简称</a:t>
            </a:r>
            <a:r>
              <a:rPr lang="en-US" altLang="zh-CN" sz="2000" dirty="0"/>
              <a:t>ES,</a:t>
            </a:r>
            <a:r>
              <a:rPr lang="zh-CN" altLang="en-US" sz="2000" dirty="0"/>
              <a:t>是一个基于</a:t>
            </a:r>
            <a:r>
              <a:rPr lang="en-GB" altLang="zh-CN" sz="2000" dirty="0"/>
              <a:t>Lucene</a:t>
            </a:r>
            <a:r>
              <a:rPr lang="zh-CN" altLang="en-US" sz="2000" dirty="0"/>
              <a:t>的搜索服务器的分布式、高扩展、高实时的搜索与数据分析引擎，提供了基于</a:t>
            </a:r>
            <a:r>
              <a:rPr lang="en-GB" altLang="zh-CN" sz="2000" dirty="0"/>
              <a:t>RESTful web</a:t>
            </a:r>
            <a:r>
              <a:rPr lang="zh-CN" altLang="en-US" sz="2000" dirty="0"/>
              <a:t>接口。</a:t>
            </a:r>
            <a:endParaRPr lang="en-US" altLang="zh-CN" sz="2000" dirty="0"/>
          </a:p>
          <a:p>
            <a:pPr>
              <a:lnSpc>
                <a:spcPct val="150000"/>
              </a:lnSpc>
            </a:pPr>
            <a:endParaRPr lang="en-US" altLang="zh-CN" sz="2000" dirty="0"/>
          </a:p>
          <a:p>
            <a:pPr>
              <a:lnSpc>
                <a:spcPct val="150000"/>
              </a:lnSpc>
            </a:pPr>
            <a:br>
              <a:rPr lang="zh-CN" altLang="en-US" sz="2000" dirty="0"/>
            </a:br>
            <a:endParaRPr lang="en-US" altLang="zh-CN" sz="2000" dirty="0"/>
          </a:p>
        </p:txBody>
      </p:sp>
      <p:pic>
        <p:nvPicPr>
          <p:cNvPr id="13" name="图片 12"/>
          <p:cNvPicPr>
            <a:picLocks noChangeAspect="1"/>
          </p:cNvPicPr>
          <p:nvPr/>
        </p:nvPicPr>
        <p:blipFill>
          <a:blip r:embed="rId1"/>
          <a:stretch>
            <a:fillRect/>
          </a:stretch>
        </p:blipFill>
        <p:spPr>
          <a:xfrm>
            <a:off x="5380831" y="2718181"/>
            <a:ext cx="6353968" cy="3498976"/>
          </a:xfrm>
          <a:prstGeom prst="rect">
            <a:avLst/>
          </a:prstGeom>
        </p:spPr>
      </p:pic>
      <p:sp>
        <p:nvSpPr>
          <p:cNvPr id="14" name="文本框 13"/>
          <p:cNvSpPr txBox="1"/>
          <p:nvPr/>
        </p:nvSpPr>
        <p:spPr>
          <a:xfrm>
            <a:off x="457201" y="2783567"/>
            <a:ext cx="5077967" cy="1290866"/>
          </a:xfrm>
          <a:prstGeom prst="rect">
            <a:avLst/>
          </a:prstGeom>
          <a:noFill/>
        </p:spPr>
        <p:txBody>
          <a:bodyPr wrap="square" rtlCol="0">
            <a:spAutoFit/>
          </a:bodyPr>
          <a:lstStyle/>
          <a:p>
            <a:pPr>
              <a:lnSpc>
                <a:spcPct val="150000"/>
              </a:lnSpc>
            </a:pPr>
            <a:r>
              <a:rPr lang="zh-CN" altLang="en-US" dirty="0"/>
              <a:t>有丰富的工具方案，可以将</a:t>
            </a:r>
            <a:r>
              <a:rPr lang="en-US" altLang="zh-CN" dirty="0"/>
              <a:t>SQL</a:t>
            </a:r>
            <a:r>
              <a:rPr lang="zh-CN" altLang="en-US" dirty="0"/>
              <a:t>数据库、</a:t>
            </a:r>
            <a:r>
              <a:rPr lang="en-US" altLang="zh-CN" dirty="0"/>
              <a:t>NoSQL</a:t>
            </a:r>
            <a:r>
              <a:rPr lang="zh-CN" altLang="en-US" dirty="0"/>
              <a:t>数据库、对象存储中的数据同步到</a:t>
            </a:r>
            <a:r>
              <a:rPr lang="en-US" altLang="zh-CN" dirty="0"/>
              <a:t>ES</a:t>
            </a:r>
            <a:r>
              <a:rPr lang="zh-CN" altLang="en-US" dirty="0"/>
              <a:t>中建立索引，以提供全文搜索服务。</a:t>
            </a:r>
            <a:endParaRPr kumimoji="1" lang="zh-CN" altLang="en-US"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 name="图片 1"/>
          <p:cNvPicPr>
            <a:picLocks noChangeAspect="1"/>
          </p:cNvPicPr>
          <p:nvPr/>
        </p:nvPicPr>
        <p:blipFill>
          <a:blip r:embed="rId1"/>
          <a:stretch>
            <a:fillRect/>
          </a:stretch>
        </p:blipFill>
        <p:spPr>
          <a:xfrm>
            <a:off x="1706880" y="1183587"/>
            <a:ext cx="8187330" cy="5734738"/>
          </a:xfrm>
          <a:prstGeom prst="rect">
            <a:avLst/>
          </a:prstGeom>
        </p:spPr>
      </p:pic>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p:nvPr/>
        </p:nvSpPr>
        <p:spPr>
          <a:xfrm>
            <a:off x="457201" y="1343025"/>
            <a:ext cx="11072812" cy="500650"/>
          </a:xfrm>
          <a:prstGeom prst="rect">
            <a:avLst/>
          </a:prstGeom>
          <a:noFill/>
        </p:spPr>
        <p:txBody>
          <a:bodyPr wrap="square" rtlCol="0">
            <a:spAutoFit/>
          </a:bodyPr>
          <a:lstStyle/>
          <a:p>
            <a:pPr>
              <a:lnSpc>
                <a:spcPct val="150000"/>
              </a:lnSpc>
            </a:pPr>
            <a:r>
              <a:rPr lang="zh-CN" altLang="en-US" sz="2000" dirty="0"/>
              <a:t>在</a:t>
            </a:r>
            <a:r>
              <a:rPr lang="en-US" altLang="zh-CN" sz="2000" dirty="0"/>
              <a:t>Spring</a:t>
            </a:r>
            <a:r>
              <a:rPr lang="zh-CN" altLang="en-US" sz="2000" dirty="0"/>
              <a:t> </a:t>
            </a:r>
            <a:r>
              <a:rPr lang="en-US" altLang="zh-CN" sz="2000" dirty="0"/>
              <a:t>Boot</a:t>
            </a:r>
            <a:r>
              <a:rPr lang="zh-CN" altLang="en-US" sz="2000" dirty="0"/>
              <a:t>项目中使用</a:t>
            </a:r>
            <a:r>
              <a:rPr lang="en-GB" altLang="zh-CN" sz="2000" dirty="0"/>
              <a:t>Elastic</a:t>
            </a:r>
            <a:r>
              <a:rPr lang="en-US" altLang="zh-CN" sz="2000" dirty="0"/>
              <a:t>S</a:t>
            </a:r>
            <a:r>
              <a:rPr lang="en-GB" altLang="zh-CN" sz="2000" dirty="0" err="1"/>
              <a:t>earch</a:t>
            </a:r>
            <a:r>
              <a:rPr lang="en-GB" altLang="zh-CN" sz="2000" dirty="0"/>
              <a:t> </a:t>
            </a:r>
            <a:endParaRPr lang="en-US" altLang="zh-CN" sz="2000" dirty="0"/>
          </a:p>
        </p:txBody>
      </p:sp>
      <p:sp>
        <p:nvSpPr>
          <p:cNvPr id="2" name="矩形 1"/>
          <p:cNvSpPr/>
          <p:nvPr/>
        </p:nvSpPr>
        <p:spPr>
          <a:xfrm>
            <a:off x="457201" y="1967591"/>
            <a:ext cx="10415397" cy="645160"/>
          </a:xfrm>
          <a:prstGeom prst="rect">
            <a:avLst/>
          </a:prstGeom>
        </p:spPr>
        <p:txBody>
          <a:bodyPr wrap="square">
            <a:spAutoFit/>
          </a:bodyPr>
          <a:lstStyle/>
          <a:p>
            <a:r>
              <a:rPr lang="en-GB" altLang="zh-CN" dirty="0">
                <a:hlinkClick r:id="rId1"/>
              </a:rPr>
              <a:t>https://docs.spring.io/spring-data/elasticsearch/docs/5.2.0/reference/html/</a:t>
            </a:r>
            <a:endParaRPr lang="en-GB" altLang="zh-CN" dirty="0"/>
          </a:p>
          <a:p>
            <a:endParaRPr lang="zh-CN" altLang="en-US" dirty="0"/>
          </a:p>
        </p:txBody>
      </p:sp>
      <p:pic>
        <p:nvPicPr>
          <p:cNvPr id="4" name="图片 3"/>
          <p:cNvPicPr>
            <a:picLocks noChangeAspect="1"/>
          </p:cNvPicPr>
          <p:nvPr/>
        </p:nvPicPr>
        <p:blipFill>
          <a:blip r:embed="rId2"/>
          <a:stretch>
            <a:fillRect/>
          </a:stretch>
        </p:blipFill>
        <p:spPr>
          <a:xfrm>
            <a:off x="1903803" y="2400844"/>
            <a:ext cx="7179237" cy="2531914"/>
          </a:xfrm>
          <a:prstGeom prst="rect">
            <a:avLst/>
          </a:prstGeom>
        </p:spPr>
      </p:pic>
      <p:sp>
        <p:nvSpPr>
          <p:cNvPr id="10" name="矩形 9"/>
          <p:cNvSpPr/>
          <p:nvPr/>
        </p:nvSpPr>
        <p:spPr>
          <a:xfrm>
            <a:off x="1499616" y="5311415"/>
            <a:ext cx="8753856" cy="1200329"/>
          </a:xfrm>
          <a:prstGeom prst="rect">
            <a:avLst/>
          </a:prstGeom>
        </p:spPr>
        <p:txBody>
          <a:bodyPr wrap="square">
            <a:spAutoFit/>
          </a:bodyPr>
          <a:lstStyle/>
          <a:p>
            <a:r>
              <a:rPr lang="zh-CN" altLang="en-US" dirty="0"/>
              <a:t>&lt;dependency&gt;</a:t>
            </a:r>
            <a:endParaRPr lang="zh-CN" altLang="en-US" dirty="0"/>
          </a:p>
          <a:p>
            <a:r>
              <a:rPr lang="zh-CN" altLang="en-US" dirty="0"/>
              <a:t>            &lt;groupId&gt;org.springframework.boot&lt;/groupId&gt;</a:t>
            </a:r>
            <a:endParaRPr lang="zh-CN" altLang="en-US" dirty="0"/>
          </a:p>
          <a:p>
            <a:r>
              <a:rPr lang="zh-CN" altLang="en-US" dirty="0"/>
              <a:t>            &lt;artifactId&gt;spring-boot-starter-data-elasticsearch&lt;/artifactId&gt;</a:t>
            </a:r>
            <a:endParaRPr lang="en-US" altLang="zh-CN" dirty="0"/>
          </a:p>
          <a:p>
            <a:r>
              <a:rPr lang="zh-CN" altLang="en-US" dirty="0"/>
              <a:t> &lt;/dependency&gt;</a:t>
            </a:r>
            <a:endParaRPr lang="zh-CN" altLang="en-US" dirty="0"/>
          </a:p>
        </p:txBody>
      </p:sp>
      <p:sp>
        <p:nvSpPr>
          <p:cNvPr id="8"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cs typeface="+mn-ea"/>
              </a:rPr>
              <a:t>4.4</a:t>
            </a:r>
            <a:r>
              <a:rPr lang="zh-CN" altLang="en-US" sz="2800" b="1" dirty="0">
                <a:solidFill>
                  <a:schemeClr val="tx1">
                    <a:lumMod val="85000"/>
                    <a:lumOff val="15000"/>
                  </a:schemeClr>
                </a:solidFill>
                <a:latin typeface="+mn-ea"/>
                <a:ea typeface="+mn-ea"/>
                <a:cs typeface="+mn-ea"/>
              </a:rPr>
              <a:t> </a:t>
            </a:r>
            <a:r>
              <a:rPr lang="en-US" altLang="zh-CN" sz="2800" dirty="0">
                <a:latin typeface="+mn-ea"/>
                <a:ea typeface="宋体" pitchFamily="2" charset="-122"/>
                <a:cs typeface="+mn-ea"/>
              </a:rPr>
              <a:t>NoSQL</a:t>
            </a:r>
            <a:r>
              <a:rPr lang="zh-CN" altLang="en-US" sz="2800" dirty="0">
                <a:latin typeface="+mn-ea"/>
                <a:ea typeface="宋体" pitchFamily="2" charset="-122"/>
                <a:cs typeface="+mn-ea"/>
              </a:rPr>
              <a:t>与</a:t>
            </a:r>
            <a:r>
              <a:rPr lang="en-US" altLang="zh-CN" sz="2800" dirty="0">
                <a:latin typeface="+mn-ea"/>
                <a:ea typeface="宋体" pitchFamily="2" charset="-122"/>
                <a:cs typeface="+mn-ea"/>
              </a:rPr>
              <a:t>NewSQL</a:t>
            </a:r>
            <a:endParaRPr lang="zh-CN" altLang="en-US" sz="2800" b="1" dirty="0">
              <a:solidFill>
                <a:schemeClr val="tx1">
                  <a:lumMod val="85000"/>
                  <a:lumOff val="15000"/>
                </a:schemeClr>
              </a:solidFill>
              <a:latin typeface="+mn-ea"/>
              <a:ea typeface="+mn-ea"/>
              <a:cs typeface="+mn-ea"/>
            </a:endParaRPr>
          </a:p>
        </p:txBody>
      </p:sp>
    </p:spTree>
  </p:cSld>
  <p:clrMapOvr>
    <a:masterClrMapping/>
  </p:clrMapOvr>
  <p:transition spd="slow">
    <p:wipe/>
  </p:transition>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20539</Words>
  <Application>WPS 演示</Application>
  <PresentationFormat>宽屏</PresentationFormat>
  <Paragraphs>1234</Paragraphs>
  <Slides>111</Slides>
  <Notes>72</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111</vt:i4>
      </vt:variant>
    </vt:vector>
  </HeadingPairs>
  <TitlesOfParts>
    <vt:vector size="141" baseType="lpstr">
      <vt:lpstr>Arial</vt:lpstr>
      <vt:lpstr>宋体</vt:lpstr>
      <vt:lpstr>Wingdings</vt:lpstr>
      <vt:lpstr>微软雅黑 Light</vt:lpstr>
      <vt:lpstr>汉仪中黑KW</vt:lpstr>
      <vt:lpstr>华文细黑</vt:lpstr>
      <vt:lpstr>黑体-简</vt:lpstr>
      <vt:lpstr>Lao UI</vt:lpstr>
      <vt:lpstr>Calibri</vt:lpstr>
      <vt:lpstr>Verdana</vt:lpstr>
      <vt:lpstr>汉仪书宋二KW</vt:lpstr>
      <vt:lpstr>微软雅黑</vt:lpstr>
      <vt:lpstr>汉仪旗黑</vt:lpstr>
      <vt:lpstr>Consolas</vt:lpstr>
      <vt:lpstr>苹方-简</vt:lpstr>
      <vt:lpstr>-apple-system</vt:lpstr>
      <vt:lpstr>Thonburi</vt:lpstr>
      <vt:lpstr>楷体_GB2312</vt:lpstr>
      <vt:lpstr>Work Sans</vt:lpstr>
      <vt:lpstr>Wingdings</vt:lpstr>
      <vt:lpstr>Microsoft YaHei Light</vt:lpstr>
      <vt:lpstr>Monaco</vt:lpstr>
      <vt:lpstr>PingFang SC</vt:lpstr>
      <vt:lpstr>Helvetica Neue</vt:lpstr>
      <vt:lpstr>微软雅黑</vt:lpstr>
      <vt:lpstr>宋体</vt:lpstr>
      <vt:lpstr>Arial Unicode MS</vt:lpstr>
      <vt:lpstr>汉仪楷体简</vt:lpstr>
      <vt:lpstr>微软雅黑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rainysun</cp:lastModifiedBy>
  <cp:revision>699</cp:revision>
  <cp:lastPrinted>2023-04-03T14:41:54Z</cp:lastPrinted>
  <dcterms:created xsi:type="dcterms:W3CDTF">2023-04-03T14:41:54Z</dcterms:created>
  <dcterms:modified xsi:type="dcterms:W3CDTF">2023-04-03T14:41:54Z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2052-4.4.1.7360</vt:lpwstr>
  </property>
  <property fmtid="{D5CDD505-2E9C-101B-9397-08002B2CF9AE}" pid="3" name="ICV">
    <vt:lpwstr>7A30C3E4A04D693CF2BC2A64C67DA33E</vt:lpwstr>
  </property>
</Properties>
</file>